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329184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45" autoAdjust="0"/>
  </p:normalViewPr>
  <p:slideViewPr>
    <p:cSldViewPr>
      <p:cViewPr>
        <p:scale>
          <a:sx n="33" d="100"/>
          <a:sy n="33" d="100"/>
        </p:scale>
        <p:origin x="-234" y="3558"/>
      </p:cViewPr>
      <p:guideLst>
        <p:guide orient="horz" pos="10368"/>
        <p:guide pos="1036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cilie\Documents\My%20Documents\Ari's%20power%20point\Ves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baseline="0"/>
            </a:pPr>
            <a:r>
              <a:rPr lang="en-US" sz="3200" baseline="0"/>
              <a:t>Normalized Photometry of Vesta</a:t>
            </a:r>
          </a:p>
        </c:rich>
      </c:tx>
      <c:layout/>
    </c:title>
    <c:plotArea>
      <c:layout/>
      <c:scatterChart>
        <c:scatterStyle val="lineMarker"/>
        <c:ser>
          <c:idx val="0"/>
          <c:order val="0"/>
          <c:tx>
            <c:v>L'</c:v>
          </c:tx>
          <c:spPr>
            <a:ln w="28575">
              <a:noFill/>
            </a:ln>
          </c:spPr>
          <c:marker>
            <c:symbol val="diamond"/>
            <c:size val="10"/>
          </c:marker>
          <c:xVal>
            <c:numRef>
              <c:f>Sheet1!$V$1:$V$30</c:f>
              <c:numCache>
                <c:formatCode>General</c:formatCode>
                <c:ptCount val="30"/>
                <c:pt idx="0">
                  <c:v>38.377718816999995</c:v>
                </c:pt>
                <c:pt idx="1">
                  <c:v>42.778982989499923</c:v>
                </c:pt>
                <c:pt idx="2">
                  <c:v>47.341260556499897</c:v>
                </c:pt>
                <c:pt idx="3">
                  <c:v>66.101379932999862</c:v>
                </c:pt>
                <c:pt idx="4">
                  <c:v>70.002829306499876</c:v>
                </c:pt>
                <c:pt idx="5">
                  <c:v>73.906091605499782</c:v>
                </c:pt>
                <c:pt idx="6">
                  <c:v>129.87576552449997</c:v>
                </c:pt>
                <c:pt idx="7">
                  <c:v>138.41622841200038</c:v>
                </c:pt>
                <c:pt idx="8">
                  <c:v>143.68237935899978</c:v>
                </c:pt>
                <c:pt idx="9">
                  <c:v>176.91560868300039</c:v>
                </c:pt>
                <c:pt idx="10">
                  <c:v>189.70945089449964</c:v>
                </c:pt>
                <c:pt idx="11">
                  <c:v>197.23519444349984</c:v>
                </c:pt>
                <c:pt idx="12">
                  <c:v>227.91863503500042</c:v>
                </c:pt>
                <c:pt idx="13">
                  <c:v>235.62412778850054</c:v>
                </c:pt>
                <c:pt idx="14">
                  <c:v>242.73618734850069</c:v>
                </c:pt>
                <c:pt idx="15">
                  <c:v>52.440804323999956</c:v>
                </c:pt>
                <c:pt idx="16">
                  <c:v>56.634269492999927</c:v>
                </c:pt>
                <c:pt idx="17">
                  <c:v>60.700425507000006</c:v>
                </c:pt>
                <c:pt idx="18">
                  <c:v>79.453111214999979</c:v>
                </c:pt>
                <c:pt idx="19">
                  <c:v>83.030633260499911</c:v>
                </c:pt>
                <c:pt idx="20">
                  <c:v>86.619403531500041</c:v>
                </c:pt>
                <c:pt idx="21">
                  <c:v>152.31458032049994</c:v>
                </c:pt>
                <c:pt idx="22">
                  <c:v>161.50089623249994</c:v>
                </c:pt>
                <c:pt idx="23">
                  <c:v>168.97611375000014</c:v>
                </c:pt>
                <c:pt idx="24">
                  <c:v>205.25521292249991</c:v>
                </c:pt>
                <c:pt idx="25">
                  <c:v>211.5098463345</c:v>
                </c:pt>
                <c:pt idx="26">
                  <c:v>220.16448983100017</c:v>
                </c:pt>
                <c:pt idx="27">
                  <c:v>248.8991096445003</c:v>
                </c:pt>
                <c:pt idx="28">
                  <c:v>254.59023324300028</c:v>
                </c:pt>
                <c:pt idx="29">
                  <c:v>260.34500467950039</c:v>
                </c:pt>
              </c:numCache>
            </c:numRef>
          </c:xVal>
          <c:yVal>
            <c:numRef>
              <c:f>Sheet1!$W$1:$W$30</c:f>
              <c:numCache>
                <c:formatCode>General</c:formatCode>
                <c:ptCount val="30"/>
                <c:pt idx="15">
                  <c:v>0.94382082017302171</c:v>
                </c:pt>
                <c:pt idx="16">
                  <c:v>0.95069470554692725</c:v>
                </c:pt>
                <c:pt idx="17">
                  <c:v>0.95427439181170459</c:v>
                </c:pt>
                <c:pt idx="18">
                  <c:v>0.97643343589752551</c:v>
                </c:pt>
                <c:pt idx="19">
                  <c:v>0.97607935026357173</c:v>
                </c:pt>
                <c:pt idx="20">
                  <c:v>0.97966653654924751</c:v>
                </c:pt>
                <c:pt idx="21">
                  <c:v>1.0245531803343775</c:v>
                </c:pt>
                <c:pt idx="22">
                  <c:v>1.0306391770107197</c:v>
                </c:pt>
                <c:pt idx="23">
                  <c:v>1.0271072465754603</c:v>
                </c:pt>
                <c:pt idx="24">
                  <c:v>1.0353476169081999</c:v>
                </c:pt>
                <c:pt idx="25">
                  <c:v>1.0246876558317808</c:v>
                </c:pt>
                <c:pt idx="26">
                  <c:v>1.026171348763333</c:v>
                </c:pt>
                <c:pt idx="27">
                  <c:v>1.0238609997012915</c:v>
                </c:pt>
                <c:pt idx="28">
                  <c:v>1.0261666353174108</c:v>
                </c:pt>
                <c:pt idx="29">
                  <c:v>1.0258518688634584</c:v>
                </c:pt>
              </c:numCache>
            </c:numRef>
          </c:yVal>
        </c:ser>
        <c:ser>
          <c:idx val="1"/>
          <c:order val="1"/>
          <c:tx>
            <c:v>M'</c:v>
          </c:tx>
          <c:spPr>
            <a:ln w="28575">
              <a:noFill/>
            </a:ln>
          </c:spPr>
          <c:marker>
            <c:symbol val="square"/>
            <c:size val="8"/>
          </c:marker>
          <c:xVal>
            <c:numRef>
              <c:f>Sheet1!$V$1:$V$30</c:f>
              <c:numCache>
                <c:formatCode>General</c:formatCode>
                <c:ptCount val="30"/>
                <c:pt idx="0">
                  <c:v>38.377718816999995</c:v>
                </c:pt>
                <c:pt idx="1">
                  <c:v>42.778982989499923</c:v>
                </c:pt>
                <c:pt idx="2">
                  <c:v>47.341260556499897</c:v>
                </c:pt>
                <c:pt idx="3">
                  <c:v>66.101379932999862</c:v>
                </c:pt>
                <c:pt idx="4">
                  <c:v>70.002829306499876</c:v>
                </c:pt>
                <c:pt idx="5">
                  <c:v>73.906091605499782</c:v>
                </c:pt>
                <c:pt idx="6">
                  <c:v>129.87576552449997</c:v>
                </c:pt>
                <c:pt idx="7">
                  <c:v>138.41622841200038</c:v>
                </c:pt>
                <c:pt idx="8">
                  <c:v>143.68237935899978</c:v>
                </c:pt>
                <c:pt idx="9">
                  <c:v>176.91560868300039</c:v>
                </c:pt>
                <c:pt idx="10">
                  <c:v>189.70945089449964</c:v>
                </c:pt>
                <c:pt idx="11">
                  <c:v>197.23519444349984</c:v>
                </c:pt>
                <c:pt idx="12">
                  <c:v>227.91863503500042</c:v>
                </c:pt>
                <c:pt idx="13">
                  <c:v>235.62412778850054</c:v>
                </c:pt>
                <c:pt idx="14">
                  <c:v>242.73618734850069</c:v>
                </c:pt>
                <c:pt idx="15">
                  <c:v>52.440804323999956</c:v>
                </c:pt>
                <c:pt idx="16">
                  <c:v>56.634269492999927</c:v>
                </c:pt>
                <c:pt idx="17">
                  <c:v>60.700425507000006</c:v>
                </c:pt>
                <c:pt idx="18">
                  <c:v>79.453111214999979</c:v>
                </c:pt>
                <c:pt idx="19">
                  <c:v>83.030633260499911</c:v>
                </c:pt>
                <c:pt idx="20">
                  <c:v>86.619403531500041</c:v>
                </c:pt>
                <c:pt idx="21">
                  <c:v>152.31458032049994</c:v>
                </c:pt>
                <c:pt idx="22">
                  <c:v>161.50089623249994</c:v>
                </c:pt>
                <c:pt idx="23">
                  <c:v>168.97611375000014</c:v>
                </c:pt>
                <c:pt idx="24">
                  <c:v>205.25521292249991</c:v>
                </c:pt>
                <c:pt idx="25">
                  <c:v>211.5098463345</c:v>
                </c:pt>
                <c:pt idx="26">
                  <c:v>220.16448983100017</c:v>
                </c:pt>
                <c:pt idx="27">
                  <c:v>248.8991096445003</c:v>
                </c:pt>
                <c:pt idx="28">
                  <c:v>254.59023324300028</c:v>
                </c:pt>
                <c:pt idx="29">
                  <c:v>260.34500467950039</c:v>
                </c:pt>
              </c:numCache>
            </c:numRef>
          </c:xVal>
          <c:yVal>
            <c:numRef>
              <c:f>Sheet1!$X$1:$X$30</c:f>
              <c:numCache>
                <c:formatCode>General</c:formatCode>
                <c:ptCount val="30"/>
                <c:pt idx="0">
                  <c:v>0.91399550976249688</c:v>
                </c:pt>
                <c:pt idx="1">
                  <c:v>0.90964547954510067</c:v>
                </c:pt>
                <c:pt idx="2">
                  <c:v>0.9006848732640329</c:v>
                </c:pt>
                <c:pt idx="3">
                  <c:v>0.89881881670671659</c:v>
                </c:pt>
                <c:pt idx="4">
                  <c:v>0.90150413407202779</c:v>
                </c:pt>
                <c:pt idx="5">
                  <c:v>0.86294350492824201</c:v>
                </c:pt>
                <c:pt idx="6">
                  <c:v>0.88485806843875592</c:v>
                </c:pt>
                <c:pt idx="7">
                  <c:v>0.88882192571437502</c:v>
                </c:pt>
                <c:pt idx="8">
                  <c:v>0.88371373884322124</c:v>
                </c:pt>
                <c:pt idx="9">
                  <c:v>0.88689670741283544</c:v>
                </c:pt>
                <c:pt idx="10">
                  <c:v>0.89238634302285669</c:v>
                </c:pt>
                <c:pt idx="11">
                  <c:v>0.90598330938693405</c:v>
                </c:pt>
                <c:pt idx="12">
                  <c:v>0.92018829401822322</c:v>
                </c:pt>
                <c:pt idx="13">
                  <c:v>0.93299092714255305</c:v>
                </c:pt>
                <c:pt idx="14">
                  <c:v>0.92708491124917558</c:v>
                </c:pt>
              </c:numCache>
            </c:numRef>
          </c:yVal>
        </c:ser>
        <c:axId val="44668416"/>
        <c:axId val="44670336"/>
      </c:scatterChart>
      <c:valAx>
        <c:axId val="44668416"/>
        <c:scaling>
          <c:orientation val="minMax"/>
        </c:scaling>
        <c:axPos val="b"/>
        <c:title>
          <c:tx>
            <c:rich>
              <a:bodyPr/>
              <a:lstStyle/>
              <a:p>
                <a:pPr>
                  <a:defRPr sz="2800" baseline="0"/>
                </a:pPr>
                <a:r>
                  <a:rPr lang="en-US" sz="2800" baseline="0"/>
                  <a:t>Sub-Observer Longitude (degress)</a:t>
                </a:r>
              </a:p>
            </c:rich>
          </c:tx>
          <c:layout/>
        </c:title>
        <c:numFmt formatCode="General" sourceLinked="1"/>
        <c:majorTickMark val="none"/>
        <c:tickLblPos val="nextTo"/>
        <c:txPr>
          <a:bodyPr/>
          <a:lstStyle/>
          <a:p>
            <a:pPr>
              <a:defRPr sz="2800" baseline="0"/>
            </a:pPr>
            <a:endParaRPr lang="en-US"/>
          </a:p>
        </c:txPr>
        <c:crossAx val="44670336"/>
        <c:crosses val="autoZero"/>
        <c:crossBetween val="midCat"/>
      </c:valAx>
      <c:valAx>
        <c:axId val="44670336"/>
        <c:scaling>
          <c:orientation val="minMax"/>
        </c:scaling>
        <c:axPos val="l"/>
        <c:majorGridlines/>
        <c:title>
          <c:tx>
            <c:rich>
              <a:bodyPr/>
              <a:lstStyle/>
              <a:p>
                <a:pPr>
                  <a:defRPr sz="2800" baseline="0"/>
                </a:pPr>
                <a:r>
                  <a:rPr lang="en-US" sz="2800" baseline="0" dirty="0"/>
                  <a:t>Normalized Brightness</a:t>
                </a:r>
              </a:p>
            </c:rich>
          </c:tx>
          <c:layout/>
        </c:title>
        <c:numFmt formatCode="General" sourceLinked="1"/>
        <c:majorTickMark val="none"/>
        <c:tickLblPos val="nextTo"/>
        <c:txPr>
          <a:bodyPr/>
          <a:lstStyle/>
          <a:p>
            <a:pPr>
              <a:defRPr sz="2800" baseline="0"/>
            </a:pPr>
            <a:endParaRPr lang="en-US"/>
          </a:p>
        </c:txPr>
        <c:crossAx val="44668416"/>
        <c:crosses val="autoZero"/>
        <c:crossBetween val="midCat"/>
      </c:valAx>
    </c:plotArea>
    <c:legend>
      <c:legendPos val="r"/>
      <c:layout/>
      <c:txPr>
        <a:bodyPr/>
        <a:lstStyle/>
        <a:p>
          <a:pPr>
            <a:defRPr sz="2800" baseline="0"/>
          </a:pPr>
          <a:endParaRPr lang="en-US"/>
        </a:p>
      </c:txPr>
    </c:legend>
    <c:plotVisOnly val="1"/>
  </c:chart>
  <c:spPr>
    <a:solidFill>
      <a:schemeClr val="bg1"/>
    </a:solidFill>
  </c:spPr>
  <c:txPr>
    <a:bodyPr/>
    <a:lstStyle/>
    <a:p>
      <a:pPr>
        <a:defRPr sz="2000" baseline="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8A0A9-AD0B-467C-8643-CA9AC5AB452D}" type="datetimeFigureOut">
              <a:rPr lang="en-US" smtClean="0"/>
              <a:pPr/>
              <a:t>7/28/2009</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F128F-ED95-4195-B39A-C1E21FD7A9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3762024" rtl="0" eaLnBrk="1" latinLnBrk="0" hangingPunct="1">
      <a:defRPr sz="4900" kern="1200">
        <a:solidFill>
          <a:schemeClr val="tx1"/>
        </a:solidFill>
        <a:latin typeface="+mn-lt"/>
        <a:ea typeface="+mn-ea"/>
        <a:cs typeface="+mn-cs"/>
      </a:defRPr>
    </a:lvl1pPr>
    <a:lvl2pPr marL="1881012" algn="l" defTabSz="3762024" rtl="0" eaLnBrk="1" latinLnBrk="0" hangingPunct="1">
      <a:defRPr sz="4900" kern="1200">
        <a:solidFill>
          <a:schemeClr val="tx1"/>
        </a:solidFill>
        <a:latin typeface="+mn-lt"/>
        <a:ea typeface="+mn-ea"/>
        <a:cs typeface="+mn-cs"/>
      </a:defRPr>
    </a:lvl2pPr>
    <a:lvl3pPr marL="3762024" algn="l" defTabSz="3762024" rtl="0" eaLnBrk="1" latinLnBrk="0" hangingPunct="1">
      <a:defRPr sz="4900" kern="1200">
        <a:solidFill>
          <a:schemeClr val="tx1"/>
        </a:solidFill>
        <a:latin typeface="+mn-lt"/>
        <a:ea typeface="+mn-ea"/>
        <a:cs typeface="+mn-cs"/>
      </a:defRPr>
    </a:lvl3pPr>
    <a:lvl4pPr marL="5643037" algn="l" defTabSz="3762024" rtl="0" eaLnBrk="1" latinLnBrk="0" hangingPunct="1">
      <a:defRPr sz="4900" kern="1200">
        <a:solidFill>
          <a:schemeClr val="tx1"/>
        </a:solidFill>
        <a:latin typeface="+mn-lt"/>
        <a:ea typeface="+mn-ea"/>
        <a:cs typeface="+mn-cs"/>
      </a:defRPr>
    </a:lvl4pPr>
    <a:lvl5pPr marL="7524049" algn="l" defTabSz="3762024" rtl="0" eaLnBrk="1" latinLnBrk="0" hangingPunct="1">
      <a:defRPr sz="4900" kern="1200">
        <a:solidFill>
          <a:schemeClr val="tx1"/>
        </a:solidFill>
        <a:latin typeface="+mn-lt"/>
        <a:ea typeface="+mn-ea"/>
        <a:cs typeface="+mn-cs"/>
      </a:defRPr>
    </a:lvl5pPr>
    <a:lvl6pPr marL="9405061" algn="l" defTabSz="3762024" rtl="0" eaLnBrk="1" latinLnBrk="0" hangingPunct="1">
      <a:defRPr sz="4900" kern="1200">
        <a:solidFill>
          <a:schemeClr val="tx1"/>
        </a:solidFill>
        <a:latin typeface="+mn-lt"/>
        <a:ea typeface="+mn-ea"/>
        <a:cs typeface="+mn-cs"/>
      </a:defRPr>
    </a:lvl6pPr>
    <a:lvl7pPr marL="11286073" algn="l" defTabSz="3762024" rtl="0" eaLnBrk="1" latinLnBrk="0" hangingPunct="1">
      <a:defRPr sz="4900" kern="1200">
        <a:solidFill>
          <a:schemeClr val="tx1"/>
        </a:solidFill>
        <a:latin typeface="+mn-lt"/>
        <a:ea typeface="+mn-ea"/>
        <a:cs typeface="+mn-cs"/>
      </a:defRPr>
    </a:lvl7pPr>
    <a:lvl8pPr marL="13167086" algn="l" defTabSz="3762024" rtl="0" eaLnBrk="1" latinLnBrk="0" hangingPunct="1">
      <a:defRPr sz="4900" kern="1200">
        <a:solidFill>
          <a:schemeClr val="tx1"/>
        </a:solidFill>
        <a:latin typeface="+mn-lt"/>
        <a:ea typeface="+mn-ea"/>
        <a:cs typeface="+mn-cs"/>
      </a:defRPr>
    </a:lvl8pPr>
    <a:lvl9pPr marL="15048098" algn="l" defTabSz="3762024"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F128F-ED95-4195-B39A-C1E21FD7A9F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0226042"/>
            <a:ext cx="279806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8653760"/>
            <a:ext cx="23042880" cy="841248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91B53-FD87-4788-9C6A-0F6589E9F326}" type="datetimeFigureOut">
              <a:rPr lang="en-US" smtClean="0"/>
              <a:pPr/>
              <a:t>7/28/2009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91B53-FD87-4788-9C6A-0F6589E9F326}" type="datetimeFigureOut">
              <a:rPr lang="en-US" smtClean="0"/>
              <a:pPr/>
              <a:t>7/28/2009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318265"/>
            <a:ext cx="74066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318265"/>
            <a:ext cx="216712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91B53-FD87-4788-9C6A-0F6589E9F326}" type="datetimeFigureOut">
              <a:rPr lang="en-US" smtClean="0"/>
              <a:pPr/>
              <a:t>7/28/2009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91B53-FD87-4788-9C6A-0F6589E9F326}" type="datetimeFigureOut">
              <a:rPr lang="en-US" smtClean="0"/>
              <a:pPr/>
              <a:t>7/28/2009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1153122"/>
            <a:ext cx="27980640" cy="653796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3952225"/>
            <a:ext cx="27980640" cy="72008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91B53-FD87-4788-9C6A-0F6589E9F326}" type="datetimeFigureOut">
              <a:rPr lang="en-US" smtClean="0"/>
              <a:pPr/>
              <a:t>7/28/2009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7680963"/>
            <a:ext cx="14538960" cy="2172462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7680963"/>
            <a:ext cx="14538960" cy="2172462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91B53-FD87-4788-9C6A-0F6589E9F326}" type="datetimeFigureOut">
              <a:rPr lang="en-US" smtClean="0"/>
              <a:pPr/>
              <a:t>7/28/2009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7368542"/>
            <a:ext cx="14544677" cy="307085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645920" y="10439400"/>
            <a:ext cx="14544677" cy="1896618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7368542"/>
            <a:ext cx="14550390" cy="307085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6722092" y="10439400"/>
            <a:ext cx="14550390" cy="1896618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91B53-FD87-4788-9C6A-0F6589E9F326}" type="datetimeFigureOut">
              <a:rPr lang="en-US" smtClean="0"/>
              <a:pPr/>
              <a:t>7/28/2009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91B53-FD87-4788-9C6A-0F6589E9F326}" type="datetimeFigureOut">
              <a:rPr lang="en-US" smtClean="0"/>
              <a:pPr/>
              <a:t>7/28/2009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91B53-FD87-4788-9C6A-0F6589E9F326}" type="datetimeFigureOut">
              <a:rPr lang="en-US" smtClean="0"/>
              <a:pPr/>
              <a:t>7/28/2009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310640"/>
            <a:ext cx="10829927" cy="557784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2870180" y="1310643"/>
            <a:ext cx="18402300" cy="2809494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6888483"/>
            <a:ext cx="10829927" cy="225171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91B53-FD87-4788-9C6A-0F6589E9F326}" type="datetimeFigureOut">
              <a:rPr lang="en-US" smtClean="0"/>
              <a:pPr/>
              <a:t>7/28/2009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3042880"/>
            <a:ext cx="19751040" cy="272034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6452237" y="2941320"/>
            <a:ext cx="19751040" cy="1975104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6452237" y="25763222"/>
            <a:ext cx="19751040" cy="386333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91B53-FD87-4788-9C6A-0F6589E9F326}" type="datetimeFigureOut">
              <a:rPr lang="en-US" smtClean="0"/>
              <a:pPr/>
              <a:t>7/28/2009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BB475-0C82-4113-930D-D6E08E640C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318262"/>
            <a:ext cx="29626560" cy="54864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7680963"/>
            <a:ext cx="29626560" cy="2172462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30510482"/>
            <a:ext cx="7680960" cy="17526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AC591B53-FD87-4788-9C6A-0F6589E9F326}" type="datetimeFigureOut">
              <a:rPr lang="en-US" smtClean="0"/>
              <a:pPr/>
              <a:t>7/28/2009</a:t>
            </a:fld>
            <a:endParaRPr lang="en-US"/>
          </a:p>
        </p:txBody>
      </p:sp>
      <p:sp>
        <p:nvSpPr>
          <p:cNvPr id="5" name="Footer Placeholder 4"/>
          <p:cNvSpPr>
            <a:spLocks noGrp="1"/>
          </p:cNvSpPr>
          <p:nvPr>
            <p:ph type="ftr" sz="quarter" idx="3"/>
          </p:nvPr>
        </p:nvSpPr>
        <p:spPr>
          <a:xfrm>
            <a:off x="11247120" y="30510482"/>
            <a:ext cx="10424160" cy="17526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30510482"/>
            <a:ext cx="7680960" cy="17526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582BB475-0C82-4113-930D-D6E08E640C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jpe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6000" contrast="-83000"/>
          </a:blip>
          <a:srcRect/>
          <a:stretch>
            <a:fillRect l="-25000" r="-25000"/>
          </a:stretch>
        </a:blipFill>
        <a:effectLst/>
      </p:bgPr>
    </p:bg>
    <p:spTree>
      <p:nvGrpSpPr>
        <p:cNvPr id="1" name=""/>
        <p:cNvGrpSpPr/>
        <p:nvPr/>
      </p:nvGrpSpPr>
      <p:grpSpPr>
        <a:xfrm>
          <a:off x="0" y="0"/>
          <a:ext cx="0" cy="0"/>
          <a:chOff x="0" y="0"/>
          <a:chExt cx="0" cy="0"/>
        </a:xfrm>
      </p:grpSpPr>
      <p:pic>
        <p:nvPicPr>
          <p:cNvPr id="4" name="Picture 3" descr="Vesta_spin_01a.tif"/>
          <p:cNvPicPr>
            <a:picLocks noChangeAspect="1"/>
          </p:cNvPicPr>
          <p:nvPr/>
        </p:nvPicPr>
        <p:blipFill>
          <a:blip r:embed="rId4"/>
          <a:stretch>
            <a:fillRect/>
          </a:stretch>
        </p:blipFill>
        <p:spPr>
          <a:xfrm>
            <a:off x="2438400" y="21717000"/>
            <a:ext cx="26344282" cy="4441515"/>
          </a:xfrm>
          <a:prstGeom prst="rect">
            <a:avLst/>
          </a:prstGeom>
        </p:spPr>
      </p:pic>
      <p:pic>
        <p:nvPicPr>
          <p:cNvPr id="5" name="Picture 4" descr="psfla.tif"/>
          <p:cNvPicPr>
            <a:picLocks noChangeAspect="1"/>
          </p:cNvPicPr>
          <p:nvPr/>
        </p:nvPicPr>
        <p:blipFill>
          <a:blip r:embed="rId5"/>
          <a:srcRect b="3333"/>
          <a:stretch>
            <a:fillRect/>
          </a:stretch>
        </p:blipFill>
        <p:spPr>
          <a:xfrm>
            <a:off x="28879800" y="21717000"/>
            <a:ext cx="2286000" cy="2209800"/>
          </a:xfrm>
          <a:prstGeom prst="rect">
            <a:avLst/>
          </a:prstGeom>
        </p:spPr>
      </p:pic>
      <p:pic>
        <p:nvPicPr>
          <p:cNvPr id="6" name="Picture 5" descr="psfma.tif"/>
          <p:cNvPicPr>
            <a:picLocks noChangeAspect="1"/>
          </p:cNvPicPr>
          <p:nvPr/>
        </p:nvPicPr>
        <p:blipFill>
          <a:blip r:embed="rId6"/>
          <a:srcRect b="3341"/>
          <a:stretch>
            <a:fillRect/>
          </a:stretch>
        </p:blipFill>
        <p:spPr>
          <a:xfrm>
            <a:off x="28879800" y="23926800"/>
            <a:ext cx="2280610" cy="2209800"/>
          </a:xfrm>
          <a:prstGeom prst="rect">
            <a:avLst/>
          </a:prstGeom>
        </p:spPr>
      </p:pic>
      <p:pic>
        <p:nvPicPr>
          <p:cNvPr id="7" name="Picture 6" descr="Vesta_spin_02a.tif"/>
          <p:cNvPicPr>
            <a:picLocks noChangeAspect="1"/>
          </p:cNvPicPr>
          <p:nvPr/>
        </p:nvPicPr>
        <p:blipFill>
          <a:blip r:embed="rId7"/>
          <a:srcRect r="289" b="1375"/>
          <a:stretch>
            <a:fillRect/>
          </a:stretch>
        </p:blipFill>
        <p:spPr>
          <a:xfrm>
            <a:off x="2362200" y="15544800"/>
            <a:ext cx="26289000" cy="4419600"/>
          </a:xfrm>
          <a:prstGeom prst="rect">
            <a:avLst/>
          </a:prstGeom>
        </p:spPr>
      </p:pic>
      <p:pic>
        <p:nvPicPr>
          <p:cNvPr id="8" name="Picture 7" descr="psfla.tif"/>
          <p:cNvPicPr>
            <a:picLocks noChangeAspect="1"/>
          </p:cNvPicPr>
          <p:nvPr/>
        </p:nvPicPr>
        <p:blipFill>
          <a:blip r:embed="rId5"/>
          <a:srcRect b="3333"/>
          <a:stretch>
            <a:fillRect/>
          </a:stretch>
        </p:blipFill>
        <p:spPr>
          <a:xfrm>
            <a:off x="28727400" y="15544800"/>
            <a:ext cx="2286000" cy="2209800"/>
          </a:xfrm>
          <a:prstGeom prst="rect">
            <a:avLst/>
          </a:prstGeom>
        </p:spPr>
      </p:pic>
      <p:pic>
        <p:nvPicPr>
          <p:cNvPr id="9" name="Picture 8" descr="psfma.tif"/>
          <p:cNvPicPr>
            <a:picLocks noChangeAspect="1"/>
          </p:cNvPicPr>
          <p:nvPr/>
        </p:nvPicPr>
        <p:blipFill>
          <a:blip r:embed="rId6"/>
          <a:srcRect b="3341"/>
          <a:stretch>
            <a:fillRect/>
          </a:stretch>
        </p:blipFill>
        <p:spPr>
          <a:xfrm>
            <a:off x="28727400" y="17754600"/>
            <a:ext cx="2280610" cy="2209800"/>
          </a:xfrm>
          <a:prstGeom prst="rect">
            <a:avLst/>
          </a:prstGeom>
        </p:spPr>
      </p:pic>
      <p:sp>
        <p:nvSpPr>
          <p:cNvPr id="10" name="TextBox 9"/>
          <p:cNvSpPr txBox="1"/>
          <p:nvPr/>
        </p:nvSpPr>
        <p:spPr>
          <a:xfrm>
            <a:off x="1676400" y="3733800"/>
            <a:ext cx="29108400" cy="4832092"/>
          </a:xfrm>
          <a:prstGeom prst="rect">
            <a:avLst/>
          </a:prstGeom>
          <a:noFill/>
        </p:spPr>
        <p:txBody>
          <a:bodyPr wrap="square" rtlCol="0">
            <a:spAutoFit/>
          </a:bodyPr>
          <a:lstStyle/>
          <a:p>
            <a:pPr>
              <a:tabLst>
                <a:tab pos="3429000" algn="l"/>
              </a:tabLst>
            </a:pPr>
            <a:r>
              <a:rPr lang="en-US" sz="4400" dirty="0" err="1" smtClean="0"/>
              <a:t>j</a:t>
            </a:r>
            <a:r>
              <a:rPr lang="en-US" sz="4400" dirty="0" err="1" smtClean="0">
                <a:solidFill>
                  <a:schemeClr val="bg1"/>
                </a:solidFill>
              </a:rPr>
              <a:t>Abstract</a:t>
            </a:r>
            <a:r>
              <a:rPr lang="en-US" sz="4400" dirty="0" smtClean="0">
                <a:solidFill>
                  <a:schemeClr val="bg1"/>
                </a:solidFill>
              </a:rPr>
              <a:t>:  We report observations of the asteroid 4 </a:t>
            </a:r>
            <a:r>
              <a:rPr lang="en-US" sz="4400" dirty="0" err="1" smtClean="0">
                <a:solidFill>
                  <a:schemeClr val="bg1"/>
                </a:solidFill>
              </a:rPr>
              <a:t>Vesta</a:t>
            </a:r>
            <a:r>
              <a:rPr lang="en-US" sz="4400" dirty="0" smtClean="0">
                <a:solidFill>
                  <a:schemeClr val="bg1"/>
                </a:solidFill>
              </a:rPr>
              <a:t> in the L’ (3.8 </a:t>
            </a:r>
            <a:r>
              <a:rPr lang="el-GR" sz="4400" dirty="0" smtClean="0">
                <a:solidFill>
                  <a:schemeClr val="bg1"/>
                </a:solidFill>
              </a:rPr>
              <a:t>μ</a:t>
            </a:r>
            <a:r>
              <a:rPr lang="en-US" sz="4400" dirty="0" smtClean="0">
                <a:solidFill>
                  <a:schemeClr val="bg1"/>
                </a:solidFill>
              </a:rPr>
              <a:t>m) and M’ (4.7 </a:t>
            </a:r>
            <a:r>
              <a:rPr lang="el-GR" sz="4400" dirty="0" smtClean="0">
                <a:solidFill>
                  <a:schemeClr val="bg1"/>
                </a:solidFill>
              </a:rPr>
              <a:t>μ</a:t>
            </a:r>
            <a:r>
              <a:rPr lang="en-US" sz="4400" dirty="0" smtClean="0">
                <a:solidFill>
                  <a:schemeClr val="bg1"/>
                </a:solidFill>
              </a:rPr>
              <a:t>m) wavelength bands.  We observed on UT dates April 30 and May 1, 2007, using the Clio infrared camera on the MMT telescope with the adaptive secondary AO  system in natural guide-star mode.  Our observations are the first to resolve </a:t>
            </a:r>
            <a:r>
              <a:rPr lang="en-US" sz="4400" dirty="0" err="1" smtClean="0">
                <a:solidFill>
                  <a:schemeClr val="bg1"/>
                </a:solidFill>
              </a:rPr>
              <a:t>Vesta</a:t>
            </a:r>
            <a:r>
              <a:rPr lang="en-US" sz="4400" dirty="0" smtClean="0">
                <a:solidFill>
                  <a:schemeClr val="bg1"/>
                </a:solidFill>
              </a:rPr>
              <a:t>  at these wavelengths, and we have obtained resolution similar to that of visible-light images made with HST.  Given the 5.342 hour rotation period of </a:t>
            </a:r>
            <a:r>
              <a:rPr lang="en-US" sz="4400" dirty="0" err="1" smtClean="0">
                <a:solidFill>
                  <a:schemeClr val="bg1"/>
                </a:solidFill>
              </a:rPr>
              <a:t>Vesta</a:t>
            </a:r>
            <a:r>
              <a:rPr lang="en-US" sz="4400" dirty="0" smtClean="0">
                <a:solidFill>
                  <a:schemeClr val="bg1"/>
                </a:solidFill>
              </a:rPr>
              <a:t>, our data give nearly full longitudinal coverage .  Painstaking image processing, including maximum-entropy </a:t>
            </a:r>
            <a:r>
              <a:rPr lang="en-US" sz="4400" dirty="0" err="1" smtClean="0">
                <a:solidFill>
                  <a:schemeClr val="bg1"/>
                </a:solidFill>
              </a:rPr>
              <a:t>deconvolution</a:t>
            </a:r>
            <a:r>
              <a:rPr lang="en-US" sz="4400" dirty="0" smtClean="0">
                <a:solidFill>
                  <a:schemeClr val="bg1"/>
                </a:solidFill>
              </a:rPr>
              <a:t>, has produced excellent results.  </a:t>
            </a:r>
            <a:r>
              <a:rPr lang="en-US" sz="4400" dirty="0">
                <a:solidFill>
                  <a:schemeClr val="bg1"/>
                </a:solidFill>
              </a:rPr>
              <a:t>C</a:t>
            </a:r>
            <a:r>
              <a:rPr lang="en-US" sz="4400" dirty="0" smtClean="0">
                <a:solidFill>
                  <a:schemeClr val="bg1"/>
                </a:solidFill>
              </a:rPr>
              <a:t>orrelation of our images with known topographic information, and  mineralogical analysis in the light of previous resolved observations at other wavelengths, are works in progress.</a:t>
            </a:r>
            <a:endParaRPr lang="en-US" sz="4400" dirty="0"/>
          </a:p>
        </p:txBody>
      </p:sp>
      <p:sp>
        <p:nvSpPr>
          <p:cNvPr id="11" name="TextBox 10"/>
          <p:cNvSpPr txBox="1"/>
          <p:nvPr/>
        </p:nvSpPr>
        <p:spPr>
          <a:xfrm>
            <a:off x="6400800" y="457200"/>
            <a:ext cx="20650200" cy="2369880"/>
          </a:xfrm>
          <a:prstGeom prst="rect">
            <a:avLst/>
          </a:prstGeom>
          <a:noFill/>
        </p:spPr>
        <p:txBody>
          <a:bodyPr wrap="square" rtlCol="0">
            <a:spAutoFit/>
          </a:bodyPr>
          <a:lstStyle/>
          <a:p>
            <a:pPr algn="ctr"/>
            <a:r>
              <a:rPr lang="en-US" b="1" dirty="0" smtClean="0">
                <a:solidFill>
                  <a:schemeClr val="bg1"/>
                </a:solidFill>
              </a:rPr>
              <a:t>MMT Adaptive Optics Images of </a:t>
            </a:r>
            <a:r>
              <a:rPr lang="en-US" b="1" dirty="0" err="1" smtClean="0">
                <a:solidFill>
                  <a:schemeClr val="bg1"/>
                </a:solidFill>
              </a:rPr>
              <a:t>Vesta</a:t>
            </a:r>
            <a:r>
              <a:rPr lang="en-US" b="1" dirty="0" smtClean="0">
                <a:solidFill>
                  <a:schemeClr val="bg1"/>
                </a:solidFill>
              </a:rPr>
              <a:t> in L’ and M’ During the 2007 Apparition.</a:t>
            </a:r>
            <a:endParaRPr lang="en-US" b="1" dirty="0">
              <a:solidFill>
                <a:schemeClr val="bg1"/>
              </a:solidFill>
            </a:endParaRPr>
          </a:p>
        </p:txBody>
      </p:sp>
      <p:sp>
        <p:nvSpPr>
          <p:cNvPr id="12" name="TextBox 11"/>
          <p:cNvSpPr txBox="1"/>
          <p:nvPr/>
        </p:nvSpPr>
        <p:spPr>
          <a:xfrm>
            <a:off x="10058400" y="2743200"/>
            <a:ext cx="13868400" cy="923330"/>
          </a:xfrm>
          <a:prstGeom prst="rect">
            <a:avLst/>
          </a:prstGeom>
          <a:noFill/>
        </p:spPr>
        <p:txBody>
          <a:bodyPr wrap="square" rtlCol="0">
            <a:spAutoFit/>
          </a:bodyPr>
          <a:lstStyle/>
          <a:p>
            <a:r>
              <a:rPr lang="en-US" sz="5400" dirty="0" smtClean="0">
                <a:solidFill>
                  <a:schemeClr val="bg1"/>
                </a:solidFill>
              </a:rPr>
              <a:t>A. </a:t>
            </a:r>
            <a:r>
              <a:rPr lang="en-US" sz="5400" dirty="0" err="1" smtClean="0">
                <a:solidFill>
                  <a:schemeClr val="bg1"/>
                </a:solidFill>
              </a:rPr>
              <a:t>Heinze</a:t>
            </a:r>
            <a:r>
              <a:rPr lang="en-US" sz="5400" dirty="0" smtClean="0">
                <a:solidFill>
                  <a:schemeClr val="bg1"/>
                </a:solidFill>
              </a:rPr>
              <a:t>, F. Vilas, P. </a:t>
            </a:r>
            <a:r>
              <a:rPr lang="en-US" sz="5400" dirty="0" err="1" smtClean="0">
                <a:solidFill>
                  <a:schemeClr val="bg1"/>
                </a:solidFill>
              </a:rPr>
              <a:t>Hinz</a:t>
            </a:r>
            <a:r>
              <a:rPr lang="en-US" sz="5400" dirty="0" smtClean="0">
                <a:solidFill>
                  <a:schemeClr val="bg1"/>
                </a:solidFill>
              </a:rPr>
              <a:t>, and M. </a:t>
            </a:r>
            <a:r>
              <a:rPr lang="en-US" sz="5400" dirty="0" err="1" smtClean="0">
                <a:solidFill>
                  <a:schemeClr val="bg1"/>
                </a:solidFill>
              </a:rPr>
              <a:t>Kenworthy</a:t>
            </a:r>
            <a:endParaRPr lang="en-US" sz="5400" dirty="0">
              <a:solidFill>
                <a:schemeClr val="bg1"/>
              </a:solidFill>
            </a:endParaRPr>
          </a:p>
        </p:txBody>
      </p:sp>
      <p:cxnSp>
        <p:nvCxnSpPr>
          <p:cNvPr id="14" name="Straight Connector 13"/>
          <p:cNvCxnSpPr/>
          <p:nvPr/>
        </p:nvCxnSpPr>
        <p:spPr>
          <a:xfrm>
            <a:off x="2895600" y="19888200"/>
            <a:ext cx="256032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8394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3634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94876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26118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57360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89364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19844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1848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7470894" y="196969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229600" y="14630400"/>
            <a:ext cx="17297400" cy="1107996"/>
          </a:xfrm>
          <a:prstGeom prst="rect">
            <a:avLst/>
          </a:prstGeom>
          <a:noFill/>
        </p:spPr>
        <p:txBody>
          <a:bodyPr wrap="square" rtlCol="0">
            <a:spAutoFit/>
          </a:bodyPr>
          <a:lstStyle/>
          <a:p>
            <a:pPr algn="ctr"/>
            <a:r>
              <a:rPr lang="en-US" sz="6600" dirty="0" smtClean="0">
                <a:solidFill>
                  <a:schemeClr val="bg1"/>
                </a:solidFill>
              </a:rPr>
              <a:t>Processed Images Without </a:t>
            </a:r>
            <a:r>
              <a:rPr lang="en-US" sz="6600" dirty="0" err="1" smtClean="0">
                <a:solidFill>
                  <a:schemeClr val="bg1"/>
                </a:solidFill>
              </a:rPr>
              <a:t>Deconvolution</a:t>
            </a:r>
            <a:endParaRPr lang="en-US" sz="6600" dirty="0">
              <a:solidFill>
                <a:schemeClr val="bg1"/>
              </a:solidFill>
            </a:endParaRPr>
          </a:p>
        </p:txBody>
      </p:sp>
      <p:sp>
        <p:nvSpPr>
          <p:cNvPr id="49" name="TextBox 48"/>
          <p:cNvSpPr txBox="1"/>
          <p:nvPr/>
        </p:nvSpPr>
        <p:spPr>
          <a:xfrm>
            <a:off x="13487400" y="20345400"/>
            <a:ext cx="6629400" cy="707886"/>
          </a:xfrm>
          <a:prstGeom prst="rect">
            <a:avLst/>
          </a:prstGeom>
          <a:noFill/>
        </p:spPr>
        <p:txBody>
          <a:bodyPr wrap="square" rtlCol="0">
            <a:spAutoFit/>
          </a:bodyPr>
          <a:lstStyle/>
          <a:p>
            <a:r>
              <a:rPr lang="en-US" sz="4000" b="1" dirty="0" smtClean="0">
                <a:solidFill>
                  <a:schemeClr val="bg1"/>
                </a:solidFill>
              </a:rPr>
              <a:t>Sub-Observer Longitude</a:t>
            </a:r>
            <a:endParaRPr lang="en-US" sz="4000" b="1" dirty="0">
              <a:solidFill>
                <a:schemeClr val="bg1"/>
              </a:solidFill>
            </a:endParaRPr>
          </a:p>
        </p:txBody>
      </p:sp>
      <p:sp>
        <p:nvSpPr>
          <p:cNvPr id="70" name="TextBox 69"/>
          <p:cNvSpPr txBox="1"/>
          <p:nvPr/>
        </p:nvSpPr>
        <p:spPr>
          <a:xfrm>
            <a:off x="4572000" y="19735800"/>
            <a:ext cx="1219200" cy="830997"/>
          </a:xfrm>
          <a:prstGeom prst="rect">
            <a:avLst/>
          </a:prstGeom>
          <a:noFill/>
        </p:spPr>
        <p:txBody>
          <a:bodyPr wrap="square" rtlCol="0">
            <a:spAutoFit/>
          </a:bodyPr>
          <a:lstStyle/>
          <a:p>
            <a:r>
              <a:rPr lang="en-US" sz="4800" b="1" dirty="0" smtClean="0">
                <a:solidFill>
                  <a:schemeClr val="bg1"/>
                </a:solidFill>
              </a:rPr>
              <a:t>22°</a:t>
            </a:r>
            <a:endParaRPr lang="en-US" sz="4800" b="1" dirty="0">
              <a:solidFill>
                <a:schemeClr val="bg1"/>
              </a:solidFill>
            </a:endParaRPr>
          </a:p>
        </p:txBody>
      </p:sp>
      <p:sp>
        <p:nvSpPr>
          <p:cNvPr id="72" name="TextBox 71"/>
          <p:cNvSpPr txBox="1"/>
          <p:nvPr/>
        </p:nvSpPr>
        <p:spPr>
          <a:xfrm>
            <a:off x="6096000" y="19812000"/>
            <a:ext cx="1219200" cy="830997"/>
          </a:xfrm>
          <a:prstGeom prst="rect">
            <a:avLst/>
          </a:prstGeom>
          <a:noFill/>
        </p:spPr>
        <p:txBody>
          <a:bodyPr wrap="square" rtlCol="0">
            <a:spAutoFit/>
          </a:bodyPr>
          <a:lstStyle/>
          <a:p>
            <a:r>
              <a:rPr lang="en-US" sz="4800" b="1" dirty="0" smtClean="0">
                <a:solidFill>
                  <a:schemeClr val="bg1"/>
                </a:solidFill>
              </a:rPr>
              <a:t>45°</a:t>
            </a:r>
            <a:endParaRPr lang="en-US" sz="4800" b="1" dirty="0">
              <a:solidFill>
                <a:schemeClr val="bg1"/>
              </a:solidFill>
            </a:endParaRPr>
          </a:p>
        </p:txBody>
      </p:sp>
      <p:sp>
        <p:nvSpPr>
          <p:cNvPr id="73" name="TextBox 72"/>
          <p:cNvSpPr txBox="1"/>
          <p:nvPr/>
        </p:nvSpPr>
        <p:spPr>
          <a:xfrm>
            <a:off x="9220200" y="19812000"/>
            <a:ext cx="1219200" cy="830997"/>
          </a:xfrm>
          <a:prstGeom prst="rect">
            <a:avLst/>
          </a:prstGeom>
          <a:noFill/>
        </p:spPr>
        <p:txBody>
          <a:bodyPr wrap="square" rtlCol="0">
            <a:spAutoFit/>
          </a:bodyPr>
          <a:lstStyle/>
          <a:p>
            <a:r>
              <a:rPr lang="en-US" sz="4800" b="1" dirty="0" smtClean="0">
                <a:solidFill>
                  <a:schemeClr val="bg1"/>
                </a:solidFill>
              </a:rPr>
              <a:t>90°</a:t>
            </a:r>
            <a:endParaRPr lang="en-US" sz="4800" b="1" dirty="0">
              <a:solidFill>
                <a:schemeClr val="bg1"/>
              </a:solidFill>
            </a:endParaRPr>
          </a:p>
        </p:txBody>
      </p:sp>
      <p:sp>
        <p:nvSpPr>
          <p:cNvPr id="74" name="TextBox 73"/>
          <p:cNvSpPr txBox="1"/>
          <p:nvPr/>
        </p:nvSpPr>
        <p:spPr>
          <a:xfrm>
            <a:off x="12192000" y="19812000"/>
            <a:ext cx="1371600" cy="830997"/>
          </a:xfrm>
          <a:prstGeom prst="rect">
            <a:avLst/>
          </a:prstGeom>
          <a:noFill/>
        </p:spPr>
        <p:txBody>
          <a:bodyPr wrap="square" rtlCol="0">
            <a:spAutoFit/>
          </a:bodyPr>
          <a:lstStyle/>
          <a:p>
            <a:r>
              <a:rPr lang="en-US" sz="4800" b="1" dirty="0" smtClean="0">
                <a:solidFill>
                  <a:schemeClr val="bg1"/>
                </a:solidFill>
              </a:rPr>
              <a:t>135°</a:t>
            </a:r>
            <a:endParaRPr lang="en-US" sz="4800" b="1" dirty="0">
              <a:solidFill>
                <a:schemeClr val="bg1"/>
              </a:solidFill>
            </a:endParaRPr>
          </a:p>
        </p:txBody>
      </p:sp>
      <p:sp>
        <p:nvSpPr>
          <p:cNvPr id="75" name="TextBox 74"/>
          <p:cNvSpPr txBox="1"/>
          <p:nvPr/>
        </p:nvSpPr>
        <p:spPr>
          <a:xfrm>
            <a:off x="15392400" y="19812000"/>
            <a:ext cx="1371600" cy="830997"/>
          </a:xfrm>
          <a:prstGeom prst="rect">
            <a:avLst/>
          </a:prstGeom>
          <a:noFill/>
        </p:spPr>
        <p:txBody>
          <a:bodyPr wrap="square" rtlCol="0">
            <a:spAutoFit/>
          </a:bodyPr>
          <a:lstStyle/>
          <a:p>
            <a:r>
              <a:rPr lang="en-US" sz="4800" b="1" dirty="0" smtClean="0">
                <a:solidFill>
                  <a:schemeClr val="bg1"/>
                </a:solidFill>
              </a:rPr>
              <a:t>180°</a:t>
            </a:r>
            <a:endParaRPr lang="en-US" sz="4800" b="1" dirty="0">
              <a:solidFill>
                <a:schemeClr val="bg1"/>
              </a:solidFill>
            </a:endParaRPr>
          </a:p>
        </p:txBody>
      </p:sp>
      <p:sp>
        <p:nvSpPr>
          <p:cNvPr id="76" name="TextBox 75"/>
          <p:cNvSpPr txBox="1"/>
          <p:nvPr/>
        </p:nvSpPr>
        <p:spPr>
          <a:xfrm>
            <a:off x="18516600" y="19812000"/>
            <a:ext cx="1371600" cy="830997"/>
          </a:xfrm>
          <a:prstGeom prst="rect">
            <a:avLst/>
          </a:prstGeom>
          <a:noFill/>
        </p:spPr>
        <p:txBody>
          <a:bodyPr wrap="square" rtlCol="0">
            <a:spAutoFit/>
          </a:bodyPr>
          <a:lstStyle/>
          <a:p>
            <a:r>
              <a:rPr lang="en-US" sz="4800" b="1" dirty="0" smtClean="0">
                <a:solidFill>
                  <a:schemeClr val="bg1"/>
                </a:solidFill>
              </a:rPr>
              <a:t>225°</a:t>
            </a:r>
            <a:endParaRPr lang="en-US" sz="4800" b="1" dirty="0">
              <a:solidFill>
                <a:schemeClr val="bg1"/>
              </a:solidFill>
            </a:endParaRPr>
          </a:p>
        </p:txBody>
      </p:sp>
      <p:sp>
        <p:nvSpPr>
          <p:cNvPr id="77" name="TextBox 76"/>
          <p:cNvSpPr txBox="1"/>
          <p:nvPr/>
        </p:nvSpPr>
        <p:spPr>
          <a:xfrm>
            <a:off x="21564600" y="19812000"/>
            <a:ext cx="1371600" cy="830997"/>
          </a:xfrm>
          <a:prstGeom prst="rect">
            <a:avLst/>
          </a:prstGeom>
          <a:noFill/>
        </p:spPr>
        <p:txBody>
          <a:bodyPr wrap="square" rtlCol="0">
            <a:spAutoFit/>
          </a:bodyPr>
          <a:lstStyle/>
          <a:p>
            <a:r>
              <a:rPr lang="en-US" sz="4800" b="1" dirty="0" smtClean="0">
                <a:solidFill>
                  <a:schemeClr val="bg1"/>
                </a:solidFill>
              </a:rPr>
              <a:t>270°</a:t>
            </a:r>
            <a:endParaRPr lang="en-US" sz="4800" b="1" dirty="0">
              <a:solidFill>
                <a:schemeClr val="bg1"/>
              </a:solidFill>
            </a:endParaRPr>
          </a:p>
        </p:txBody>
      </p:sp>
      <p:sp>
        <p:nvSpPr>
          <p:cNvPr id="78" name="TextBox 77"/>
          <p:cNvSpPr txBox="1"/>
          <p:nvPr/>
        </p:nvSpPr>
        <p:spPr>
          <a:xfrm>
            <a:off x="24765000" y="19812000"/>
            <a:ext cx="1371600" cy="830997"/>
          </a:xfrm>
          <a:prstGeom prst="rect">
            <a:avLst/>
          </a:prstGeom>
          <a:noFill/>
        </p:spPr>
        <p:txBody>
          <a:bodyPr wrap="square" rtlCol="0">
            <a:spAutoFit/>
          </a:bodyPr>
          <a:lstStyle/>
          <a:p>
            <a:r>
              <a:rPr lang="en-US" sz="4800" b="1" dirty="0" smtClean="0">
                <a:solidFill>
                  <a:schemeClr val="bg1"/>
                </a:solidFill>
              </a:rPr>
              <a:t>315°</a:t>
            </a:r>
            <a:endParaRPr lang="en-US" sz="4800" b="1" dirty="0">
              <a:solidFill>
                <a:schemeClr val="bg1"/>
              </a:solidFill>
            </a:endParaRPr>
          </a:p>
        </p:txBody>
      </p:sp>
      <p:sp>
        <p:nvSpPr>
          <p:cNvPr id="79" name="TextBox 78"/>
          <p:cNvSpPr txBox="1"/>
          <p:nvPr/>
        </p:nvSpPr>
        <p:spPr>
          <a:xfrm>
            <a:off x="27127200" y="19812000"/>
            <a:ext cx="1371600" cy="830997"/>
          </a:xfrm>
          <a:prstGeom prst="rect">
            <a:avLst/>
          </a:prstGeom>
          <a:noFill/>
        </p:spPr>
        <p:txBody>
          <a:bodyPr wrap="square" rtlCol="0">
            <a:spAutoFit/>
          </a:bodyPr>
          <a:lstStyle/>
          <a:p>
            <a:r>
              <a:rPr lang="en-US" sz="4800" b="1" dirty="0" smtClean="0">
                <a:solidFill>
                  <a:schemeClr val="bg1"/>
                </a:solidFill>
              </a:rPr>
              <a:t>347°</a:t>
            </a:r>
            <a:endParaRPr lang="en-US" sz="4800" b="1" dirty="0">
              <a:solidFill>
                <a:schemeClr val="bg1"/>
              </a:solidFill>
            </a:endParaRPr>
          </a:p>
        </p:txBody>
      </p:sp>
      <p:sp>
        <p:nvSpPr>
          <p:cNvPr id="80" name="TextBox 79"/>
          <p:cNvSpPr txBox="1"/>
          <p:nvPr/>
        </p:nvSpPr>
        <p:spPr>
          <a:xfrm>
            <a:off x="7620000" y="20726400"/>
            <a:ext cx="19126200" cy="1107996"/>
          </a:xfrm>
          <a:prstGeom prst="rect">
            <a:avLst/>
          </a:prstGeom>
          <a:noFill/>
        </p:spPr>
        <p:txBody>
          <a:bodyPr wrap="square" rtlCol="0">
            <a:spAutoFit/>
          </a:bodyPr>
          <a:lstStyle/>
          <a:p>
            <a:pPr algn="ctr"/>
            <a:r>
              <a:rPr lang="en-US" sz="6600" dirty="0" smtClean="0">
                <a:solidFill>
                  <a:schemeClr val="bg1"/>
                </a:solidFill>
              </a:rPr>
              <a:t>Images After Maximum-Entropy </a:t>
            </a:r>
            <a:r>
              <a:rPr lang="en-US" sz="6600" dirty="0" err="1" smtClean="0">
                <a:solidFill>
                  <a:schemeClr val="bg1"/>
                </a:solidFill>
              </a:rPr>
              <a:t>Deconvolution</a:t>
            </a:r>
            <a:endParaRPr lang="en-US" sz="6600" dirty="0">
              <a:solidFill>
                <a:schemeClr val="bg1"/>
              </a:solidFill>
            </a:endParaRPr>
          </a:p>
        </p:txBody>
      </p:sp>
      <p:cxnSp>
        <p:nvCxnSpPr>
          <p:cNvPr id="81" name="Straight Connector 80"/>
          <p:cNvCxnSpPr/>
          <p:nvPr/>
        </p:nvCxnSpPr>
        <p:spPr>
          <a:xfrm>
            <a:off x="2971800" y="26060400"/>
            <a:ext cx="256032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9156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64396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95638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58122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190126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220606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52610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275470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648200" y="25908000"/>
            <a:ext cx="1219200" cy="830997"/>
          </a:xfrm>
          <a:prstGeom prst="rect">
            <a:avLst/>
          </a:prstGeom>
          <a:noFill/>
        </p:spPr>
        <p:txBody>
          <a:bodyPr wrap="square" rtlCol="0">
            <a:spAutoFit/>
          </a:bodyPr>
          <a:lstStyle/>
          <a:p>
            <a:r>
              <a:rPr lang="en-US" sz="4800" b="1" dirty="0" smtClean="0">
                <a:solidFill>
                  <a:schemeClr val="bg1"/>
                </a:solidFill>
              </a:rPr>
              <a:t>22°</a:t>
            </a:r>
            <a:endParaRPr lang="en-US" sz="4800" b="1" dirty="0">
              <a:solidFill>
                <a:schemeClr val="bg1"/>
              </a:solidFill>
            </a:endParaRPr>
          </a:p>
        </p:txBody>
      </p:sp>
      <p:sp>
        <p:nvSpPr>
          <p:cNvPr id="91" name="TextBox 90"/>
          <p:cNvSpPr txBox="1"/>
          <p:nvPr/>
        </p:nvSpPr>
        <p:spPr>
          <a:xfrm>
            <a:off x="6172200" y="25984200"/>
            <a:ext cx="1219200" cy="830997"/>
          </a:xfrm>
          <a:prstGeom prst="rect">
            <a:avLst/>
          </a:prstGeom>
          <a:noFill/>
        </p:spPr>
        <p:txBody>
          <a:bodyPr wrap="square" rtlCol="0">
            <a:spAutoFit/>
          </a:bodyPr>
          <a:lstStyle/>
          <a:p>
            <a:r>
              <a:rPr lang="en-US" sz="4800" b="1" dirty="0" smtClean="0">
                <a:solidFill>
                  <a:schemeClr val="bg1"/>
                </a:solidFill>
              </a:rPr>
              <a:t>45°</a:t>
            </a:r>
            <a:endParaRPr lang="en-US" sz="4800" b="1" dirty="0">
              <a:solidFill>
                <a:schemeClr val="bg1"/>
              </a:solidFill>
            </a:endParaRPr>
          </a:p>
        </p:txBody>
      </p:sp>
      <p:sp>
        <p:nvSpPr>
          <p:cNvPr id="92" name="TextBox 91"/>
          <p:cNvSpPr txBox="1"/>
          <p:nvPr/>
        </p:nvSpPr>
        <p:spPr>
          <a:xfrm>
            <a:off x="9296400" y="25984200"/>
            <a:ext cx="1219200" cy="830997"/>
          </a:xfrm>
          <a:prstGeom prst="rect">
            <a:avLst/>
          </a:prstGeom>
          <a:noFill/>
        </p:spPr>
        <p:txBody>
          <a:bodyPr wrap="square" rtlCol="0">
            <a:spAutoFit/>
          </a:bodyPr>
          <a:lstStyle/>
          <a:p>
            <a:r>
              <a:rPr lang="en-US" sz="4800" b="1" dirty="0" smtClean="0">
                <a:solidFill>
                  <a:schemeClr val="bg1"/>
                </a:solidFill>
              </a:rPr>
              <a:t>90°</a:t>
            </a:r>
            <a:endParaRPr lang="en-US" sz="4800" b="1" dirty="0">
              <a:solidFill>
                <a:schemeClr val="bg1"/>
              </a:solidFill>
            </a:endParaRPr>
          </a:p>
        </p:txBody>
      </p:sp>
      <p:sp>
        <p:nvSpPr>
          <p:cNvPr id="93" name="TextBox 92"/>
          <p:cNvSpPr txBox="1"/>
          <p:nvPr/>
        </p:nvSpPr>
        <p:spPr>
          <a:xfrm>
            <a:off x="12268200" y="25984200"/>
            <a:ext cx="1371600" cy="830997"/>
          </a:xfrm>
          <a:prstGeom prst="rect">
            <a:avLst/>
          </a:prstGeom>
          <a:noFill/>
        </p:spPr>
        <p:txBody>
          <a:bodyPr wrap="square" rtlCol="0">
            <a:spAutoFit/>
          </a:bodyPr>
          <a:lstStyle/>
          <a:p>
            <a:r>
              <a:rPr lang="en-US" sz="4800" b="1" dirty="0" smtClean="0">
                <a:solidFill>
                  <a:schemeClr val="bg1"/>
                </a:solidFill>
              </a:rPr>
              <a:t>135°</a:t>
            </a:r>
            <a:endParaRPr lang="en-US" sz="4800" b="1" dirty="0">
              <a:solidFill>
                <a:schemeClr val="bg1"/>
              </a:solidFill>
            </a:endParaRPr>
          </a:p>
        </p:txBody>
      </p:sp>
      <p:sp>
        <p:nvSpPr>
          <p:cNvPr id="94" name="TextBox 93"/>
          <p:cNvSpPr txBox="1"/>
          <p:nvPr/>
        </p:nvSpPr>
        <p:spPr>
          <a:xfrm>
            <a:off x="15468600" y="25984200"/>
            <a:ext cx="1371600" cy="830997"/>
          </a:xfrm>
          <a:prstGeom prst="rect">
            <a:avLst/>
          </a:prstGeom>
          <a:noFill/>
        </p:spPr>
        <p:txBody>
          <a:bodyPr wrap="square" rtlCol="0">
            <a:spAutoFit/>
          </a:bodyPr>
          <a:lstStyle/>
          <a:p>
            <a:r>
              <a:rPr lang="en-US" sz="4800" b="1" dirty="0" smtClean="0">
                <a:solidFill>
                  <a:schemeClr val="bg1"/>
                </a:solidFill>
              </a:rPr>
              <a:t>180°</a:t>
            </a:r>
            <a:endParaRPr lang="en-US" sz="4800" b="1" dirty="0">
              <a:solidFill>
                <a:schemeClr val="bg1"/>
              </a:solidFill>
            </a:endParaRPr>
          </a:p>
        </p:txBody>
      </p:sp>
      <p:sp>
        <p:nvSpPr>
          <p:cNvPr id="95" name="TextBox 94"/>
          <p:cNvSpPr txBox="1"/>
          <p:nvPr/>
        </p:nvSpPr>
        <p:spPr>
          <a:xfrm>
            <a:off x="18592800" y="25984200"/>
            <a:ext cx="1371600" cy="830997"/>
          </a:xfrm>
          <a:prstGeom prst="rect">
            <a:avLst/>
          </a:prstGeom>
          <a:noFill/>
        </p:spPr>
        <p:txBody>
          <a:bodyPr wrap="square" rtlCol="0">
            <a:spAutoFit/>
          </a:bodyPr>
          <a:lstStyle/>
          <a:p>
            <a:r>
              <a:rPr lang="en-US" sz="4800" b="1" dirty="0" smtClean="0">
                <a:solidFill>
                  <a:schemeClr val="bg1"/>
                </a:solidFill>
              </a:rPr>
              <a:t>225°</a:t>
            </a:r>
            <a:endParaRPr lang="en-US" sz="4800" b="1" dirty="0">
              <a:solidFill>
                <a:schemeClr val="bg1"/>
              </a:solidFill>
            </a:endParaRPr>
          </a:p>
        </p:txBody>
      </p:sp>
      <p:sp>
        <p:nvSpPr>
          <p:cNvPr id="96" name="TextBox 95"/>
          <p:cNvSpPr txBox="1"/>
          <p:nvPr/>
        </p:nvSpPr>
        <p:spPr>
          <a:xfrm>
            <a:off x="21640800" y="25984200"/>
            <a:ext cx="1371600" cy="830997"/>
          </a:xfrm>
          <a:prstGeom prst="rect">
            <a:avLst/>
          </a:prstGeom>
          <a:noFill/>
        </p:spPr>
        <p:txBody>
          <a:bodyPr wrap="square" rtlCol="0">
            <a:spAutoFit/>
          </a:bodyPr>
          <a:lstStyle/>
          <a:p>
            <a:r>
              <a:rPr lang="en-US" sz="4800" b="1" dirty="0" smtClean="0">
                <a:solidFill>
                  <a:schemeClr val="bg1"/>
                </a:solidFill>
              </a:rPr>
              <a:t>270°</a:t>
            </a:r>
            <a:endParaRPr lang="en-US" sz="4800" b="1" dirty="0">
              <a:solidFill>
                <a:schemeClr val="bg1"/>
              </a:solidFill>
            </a:endParaRPr>
          </a:p>
        </p:txBody>
      </p:sp>
      <p:sp>
        <p:nvSpPr>
          <p:cNvPr id="97" name="TextBox 96"/>
          <p:cNvSpPr txBox="1"/>
          <p:nvPr/>
        </p:nvSpPr>
        <p:spPr>
          <a:xfrm>
            <a:off x="24841200" y="25984200"/>
            <a:ext cx="1371600" cy="830997"/>
          </a:xfrm>
          <a:prstGeom prst="rect">
            <a:avLst/>
          </a:prstGeom>
          <a:noFill/>
        </p:spPr>
        <p:txBody>
          <a:bodyPr wrap="square" rtlCol="0">
            <a:spAutoFit/>
          </a:bodyPr>
          <a:lstStyle/>
          <a:p>
            <a:r>
              <a:rPr lang="en-US" sz="4800" b="1" dirty="0" smtClean="0">
                <a:solidFill>
                  <a:schemeClr val="bg1"/>
                </a:solidFill>
              </a:rPr>
              <a:t>315°</a:t>
            </a:r>
            <a:endParaRPr lang="en-US" sz="4800" b="1" dirty="0">
              <a:solidFill>
                <a:schemeClr val="bg1"/>
              </a:solidFill>
            </a:endParaRPr>
          </a:p>
        </p:txBody>
      </p:sp>
      <p:sp>
        <p:nvSpPr>
          <p:cNvPr id="98" name="TextBox 97"/>
          <p:cNvSpPr txBox="1"/>
          <p:nvPr/>
        </p:nvSpPr>
        <p:spPr>
          <a:xfrm>
            <a:off x="27203400" y="25984200"/>
            <a:ext cx="1371600" cy="830997"/>
          </a:xfrm>
          <a:prstGeom prst="rect">
            <a:avLst/>
          </a:prstGeom>
          <a:noFill/>
        </p:spPr>
        <p:txBody>
          <a:bodyPr wrap="square" rtlCol="0">
            <a:spAutoFit/>
          </a:bodyPr>
          <a:lstStyle/>
          <a:p>
            <a:r>
              <a:rPr lang="en-US" sz="4800" b="1" dirty="0" smtClean="0">
                <a:solidFill>
                  <a:schemeClr val="bg1"/>
                </a:solidFill>
              </a:rPr>
              <a:t>347°</a:t>
            </a:r>
            <a:endParaRPr lang="en-US" sz="4800" b="1" dirty="0">
              <a:solidFill>
                <a:schemeClr val="bg1"/>
              </a:solidFill>
            </a:endParaRPr>
          </a:p>
        </p:txBody>
      </p:sp>
      <p:cxnSp>
        <p:nvCxnSpPr>
          <p:cNvPr id="99" name="Straight Connector 98"/>
          <p:cNvCxnSpPr/>
          <p:nvPr/>
        </p:nvCxnSpPr>
        <p:spPr>
          <a:xfrm rot="5400000">
            <a:off x="12611894" y="25869106"/>
            <a:ext cx="381000" cy="1588"/>
          </a:xfrm>
          <a:prstGeom prst="line">
            <a:avLst/>
          </a:prstGeom>
          <a:ln w="63500" cap="flat"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3792200" y="26517600"/>
            <a:ext cx="6629400" cy="707886"/>
          </a:xfrm>
          <a:prstGeom prst="rect">
            <a:avLst/>
          </a:prstGeom>
          <a:noFill/>
        </p:spPr>
        <p:txBody>
          <a:bodyPr wrap="square" rtlCol="0">
            <a:spAutoFit/>
          </a:bodyPr>
          <a:lstStyle/>
          <a:p>
            <a:r>
              <a:rPr lang="en-US" sz="4000" b="1" dirty="0" smtClean="0">
                <a:solidFill>
                  <a:schemeClr val="bg1"/>
                </a:solidFill>
              </a:rPr>
              <a:t>Sub-Observer Longitude</a:t>
            </a:r>
            <a:endParaRPr lang="en-US" sz="4000" b="1" dirty="0">
              <a:solidFill>
                <a:schemeClr val="bg1"/>
              </a:solidFill>
            </a:endParaRPr>
          </a:p>
        </p:txBody>
      </p:sp>
      <p:sp>
        <p:nvSpPr>
          <p:cNvPr id="102" name="TextBox 101"/>
          <p:cNvSpPr txBox="1"/>
          <p:nvPr/>
        </p:nvSpPr>
        <p:spPr>
          <a:xfrm flipH="1">
            <a:off x="723900" y="16230600"/>
            <a:ext cx="4387269" cy="707886"/>
          </a:xfrm>
          <a:prstGeom prst="rect">
            <a:avLst/>
          </a:prstGeom>
          <a:noFill/>
        </p:spPr>
        <p:txBody>
          <a:bodyPr wrap="square" rtlCol="0">
            <a:spAutoFit/>
          </a:bodyPr>
          <a:lstStyle/>
          <a:p>
            <a:r>
              <a:rPr lang="en-US" sz="4000" b="1" dirty="0" smtClean="0">
                <a:solidFill>
                  <a:schemeClr val="bg1"/>
                </a:solidFill>
              </a:rPr>
              <a:t>L’ images</a:t>
            </a:r>
            <a:endParaRPr lang="en-US" sz="4000" b="1" dirty="0">
              <a:solidFill>
                <a:schemeClr val="bg1"/>
              </a:solidFill>
            </a:endParaRPr>
          </a:p>
        </p:txBody>
      </p:sp>
      <p:cxnSp>
        <p:nvCxnSpPr>
          <p:cNvPr id="103" name="Straight Connector 102"/>
          <p:cNvCxnSpPr/>
          <p:nvPr/>
        </p:nvCxnSpPr>
        <p:spPr>
          <a:xfrm>
            <a:off x="2781300" y="16611600"/>
            <a:ext cx="914400" cy="1588"/>
          </a:xfrm>
          <a:prstGeom prst="line">
            <a:avLst/>
          </a:prstGeom>
          <a:ln w="76200" cap="flat" cmpd="sng">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flipH="1">
            <a:off x="457200" y="18516600"/>
            <a:ext cx="4387269" cy="707886"/>
          </a:xfrm>
          <a:prstGeom prst="rect">
            <a:avLst/>
          </a:prstGeom>
          <a:noFill/>
        </p:spPr>
        <p:txBody>
          <a:bodyPr wrap="square" rtlCol="0">
            <a:spAutoFit/>
          </a:bodyPr>
          <a:lstStyle/>
          <a:p>
            <a:r>
              <a:rPr lang="en-US" sz="4000" b="1" dirty="0" smtClean="0">
                <a:solidFill>
                  <a:schemeClr val="bg1"/>
                </a:solidFill>
              </a:rPr>
              <a:t>M’ images</a:t>
            </a:r>
            <a:endParaRPr lang="en-US" sz="4000" b="1" dirty="0">
              <a:solidFill>
                <a:schemeClr val="bg1"/>
              </a:solidFill>
            </a:endParaRPr>
          </a:p>
        </p:txBody>
      </p:sp>
      <p:cxnSp>
        <p:nvCxnSpPr>
          <p:cNvPr id="109" name="Straight Connector 108"/>
          <p:cNvCxnSpPr/>
          <p:nvPr/>
        </p:nvCxnSpPr>
        <p:spPr>
          <a:xfrm>
            <a:off x="2781300" y="18897600"/>
            <a:ext cx="914400" cy="1588"/>
          </a:xfrm>
          <a:prstGeom prst="line">
            <a:avLst/>
          </a:prstGeom>
          <a:ln w="76200" cap="flat" cmpd="sng">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flipH="1">
            <a:off x="838200" y="22479000"/>
            <a:ext cx="4387269" cy="707886"/>
          </a:xfrm>
          <a:prstGeom prst="rect">
            <a:avLst/>
          </a:prstGeom>
          <a:noFill/>
        </p:spPr>
        <p:txBody>
          <a:bodyPr wrap="square" rtlCol="0">
            <a:spAutoFit/>
          </a:bodyPr>
          <a:lstStyle/>
          <a:p>
            <a:r>
              <a:rPr lang="en-US" sz="4000" b="1" dirty="0" smtClean="0">
                <a:solidFill>
                  <a:schemeClr val="bg1"/>
                </a:solidFill>
              </a:rPr>
              <a:t>L’ images</a:t>
            </a:r>
            <a:endParaRPr lang="en-US" sz="4000" b="1" dirty="0">
              <a:solidFill>
                <a:schemeClr val="bg1"/>
              </a:solidFill>
            </a:endParaRPr>
          </a:p>
        </p:txBody>
      </p:sp>
      <p:cxnSp>
        <p:nvCxnSpPr>
          <p:cNvPr id="111" name="Straight Connector 110"/>
          <p:cNvCxnSpPr/>
          <p:nvPr/>
        </p:nvCxnSpPr>
        <p:spPr>
          <a:xfrm>
            <a:off x="2895600" y="22860000"/>
            <a:ext cx="914400" cy="1588"/>
          </a:xfrm>
          <a:prstGeom prst="line">
            <a:avLst/>
          </a:prstGeom>
          <a:ln w="76200" cap="flat" cmpd="sng">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flipH="1">
            <a:off x="571500" y="24765000"/>
            <a:ext cx="4387269" cy="707886"/>
          </a:xfrm>
          <a:prstGeom prst="rect">
            <a:avLst/>
          </a:prstGeom>
          <a:noFill/>
        </p:spPr>
        <p:txBody>
          <a:bodyPr wrap="square" rtlCol="0">
            <a:spAutoFit/>
          </a:bodyPr>
          <a:lstStyle/>
          <a:p>
            <a:r>
              <a:rPr lang="en-US" sz="4000" b="1" dirty="0" smtClean="0">
                <a:solidFill>
                  <a:schemeClr val="bg1"/>
                </a:solidFill>
              </a:rPr>
              <a:t>M’ images</a:t>
            </a:r>
            <a:endParaRPr lang="en-US" sz="4000" b="1" dirty="0">
              <a:solidFill>
                <a:schemeClr val="bg1"/>
              </a:solidFill>
            </a:endParaRPr>
          </a:p>
        </p:txBody>
      </p:sp>
      <p:cxnSp>
        <p:nvCxnSpPr>
          <p:cNvPr id="113" name="Straight Connector 112"/>
          <p:cNvCxnSpPr/>
          <p:nvPr/>
        </p:nvCxnSpPr>
        <p:spPr>
          <a:xfrm>
            <a:off x="2895600" y="25146000"/>
            <a:ext cx="914400" cy="1588"/>
          </a:xfrm>
          <a:prstGeom prst="line">
            <a:avLst/>
          </a:prstGeom>
          <a:ln w="76200" cap="flat" cmpd="sng">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8041600" y="14097000"/>
            <a:ext cx="3810000" cy="1323439"/>
          </a:xfrm>
          <a:prstGeom prst="rect">
            <a:avLst/>
          </a:prstGeom>
          <a:noFill/>
        </p:spPr>
        <p:txBody>
          <a:bodyPr wrap="square" rtlCol="0">
            <a:spAutoFit/>
          </a:bodyPr>
          <a:lstStyle/>
          <a:p>
            <a:r>
              <a:rPr lang="en-US" sz="4000" dirty="0" smtClean="0">
                <a:solidFill>
                  <a:schemeClr val="bg1"/>
                </a:solidFill>
              </a:rPr>
              <a:t>PSF stars used in </a:t>
            </a:r>
            <a:r>
              <a:rPr lang="en-US" sz="4000" dirty="0" err="1" smtClean="0">
                <a:solidFill>
                  <a:schemeClr val="bg1"/>
                </a:solidFill>
              </a:rPr>
              <a:t>deconvolution</a:t>
            </a:r>
            <a:endParaRPr lang="en-US" sz="4000" dirty="0">
              <a:solidFill>
                <a:schemeClr val="bg1"/>
              </a:solidFill>
            </a:endParaRPr>
          </a:p>
        </p:txBody>
      </p:sp>
      <p:sp>
        <p:nvSpPr>
          <p:cNvPr id="115" name="TextBox 114"/>
          <p:cNvSpPr txBox="1"/>
          <p:nvPr/>
        </p:nvSpPr>
        <p:spPr>
          <a:xfrm>
            <a:off x="28117800" y="20345400"/>
            <a:ext cx="3810000" cy="1323439"/>
          </a:xfrm>
          <a:prstGeom prst="rect">
            <a:avLst/>
          </a:prstGeom>
          <a:noFill/>
        </p:spPr>
        <p:txBody>
          <a:bodyPr wrap="square" rtlCol="0">
            <a:spAutoFit/>
          </a:bodyPr>
          <a:lstStyle/>
          <a:p>
            <a:r>
              <a:rPr lang="en-US" sz="4000" dirty="0" smtClean="0">
                <a:solidFill>
                  <a:schemeClr val="bg1"/>
                </a:solidFill>
              </a:rPr>
              <a:t>PSF stars used in </a:t>
            </a:r>
            <a:r>
              <a:rPr lang="en-US" sz="4000" dirty="0" err="1" smtClean="0">
                <a:solidFill>
                  <a:schemeClr val="bg1"/>
                </a:solidFill>
              </a:rPr>
              <a:t>deconvolution</a:t>
            </a:r>
            <a:endParaRPr lang="en-US" sz="4000" dirty="0">
              <a:solidFill>
                <a:schemeClr val="bg1"/>
              </a:solidFill>
            </a:endParaRPr>
          </a:p>
        </p:txBody>
      </p:sp>
      <p:sp>
        <p:nvSpPr>
          <p:cNvPr id="116" name="TextBox 115"/>
          <p:cNvSpPr txBox="1"/>
          <p:nvPr/>
        </p:nvSpPr>
        <p:spPr>
          <a:xfrm>
            <a:off x="28803600" y="17068800"/>
            <a:ext cx="609600" cy="707886"/>
          </a:xfrm>
          <a:prstGeom prst="rect">
            <a:avLst/>
          </a:prstGeom>
          <a:noFill/>
        </p:spPr>
        <p:txBody>
          <a:bodyPr wrap="square" rtlCol="0">
            <a:spAutoFit/>
          </a:bodyPr>
          <a:lstStyle/>
          <a:p>
            <a:r>
              <a:rPr lang="en-US" sz="4000" b="1" dirty="0" smtClean="0">
                <a:solidFill>
                  <a:schemeClr val="bg1"/>
                </a:solidFill>
              </a:rPr>
              <a:t>L’</a:t>
            </a:r>
            <a:endParaRPr lang="en-US" sz="4000" b="1" dirty="0">
              <a:solidFill>
                <a:schemeClr val="bg1"/>
              </a:solidFill>
            </a:endParaRPr>
          </a:p>
        </p:txBody>
      </p:sp>
      <p:sp>
        <p:nvSpPr>
          <p:cNvPr id="117" name="TextBox 116"/>
          <p:cNvSpPr txBox="1"/>
          <p:nvPr/>
        </p:nvSpPr>
        <p:spPr>
          <a:xfrm>
            <a:off x="28727400" y="19202400"/>
            <a:ext cx="838200" cy="707886"/>
          </a:xfrm>
          <a:prstGeom prst="rect">
            <a:avLst/>
          </a:prstGeom>
          <a:noFill/>
        </p:spPr>
        <p:txBody>
          <a:bodyPr wrap="square" rtlCol="0">
            <a:spAutoFit/>
          </a:bodyPr>
          <a:lstStyle/>
          <a:p>
            <a:r>
              <a:rPr lang="en-US" sz="4000" b="1" dirty="0">
                <a:solidFill>
                  <a:schemeClr val="bg1"/>
                </a:solidFill>
              </a:rPr>
              <a:t>M</a:t>
            </a:r>
            <a:r>
              <a:rPr lang="en-US" sz="4000" b="1" dirty="0" smtClean="0">
                <a:solidFill>
                  <a:schemeClr val="bg1"/>
                </a:solidFill>
              </a:rPr>
              <a:t>’</a:t>
            </a:r>
            <a:endParaRPr lang="en-US" sz="4000" b="1" dirty="0">
              <a:solidFill>
                <a:schemeClr val="bg1"/>
              </a:solidFill>
            </a:endParaRPr>
          </a:p>
        </p:txBody>
      </p:sp>
      <p:sp>
        <p:nvSpPr>
          <p:cNvPr id="118" name="TextBox 117"/>
          <p:cNvSpPr txBox="1"/>
          <p:nvPr/>
        </p:nvSpPr>
        <p:spPr>
          <a:xfrm>
            <a:off x="29032200" y="23241000"/>
            <a:ext cx="609600" cy="707886"/>
          </a:xfrm>
          <a:prstGeom prst="rect">
            <a:avLst/>
          </a:prstGeom>
          <a:noFill/>
        </p:spPr>
        <p:txBody>
          <a:bodyPr wrap="square" rtlCol="0">
            <a:spAutoFit/>
          </a:bodyPr>
          <a:lstStyle/>
          <a:p>
            <a:r>
              <a:rPr lang="en-US" sz="4000" b="1" dirty="0" smtClean="0">
                <a:solidFill>
                  <a:schemeClr val="bg1"/>
                </a:solidFill>
              </a:rPr>
              <a:t>L’</a:t>
            </a:r>
            <a:endParaRPr lang="en-US" sz="4000" b="1" dirty="0">
              <a:solidFill>
                <a:schemeClr val="bg1"/>
              </a:solidFill>
            </a:endParaRPr>
          </a:p>
        </p:txBody>
      </p:sp>
      <p:sp>
        <p:nvSpPr>
          <p:cNvPr id="119" name="TextBox 118"/>
          <p:cNvSpPr txBox="1"/>
          <p:nvPr/>
        </p:nvSpPr>
        <p:spPr>
          <a:xfrm>
            <a:off x="28956000" y="25374600"/>
            <a:ext cx="838200" cy="707886"/>
          </a:xfrm>
          <a:prstGeom prst="rect">
            <a:avLst/>
          </a:prstGeom>
          <a:noFill/>
        </p:spPr>
        <p:txBody>
          <a:bodyPr wrap="square" rtlCol="0">
            <a:spAutoFit/>
          </a:bodyPr>
          <a:lstStyle/>
          <a:p>
            <a:r>
              <a:rPr lang="en-US" sz="4000" b="1" dirty="0">
                <a:solidFill>
                  <a:schemeClr val="bg1"/>
                </a:solidFill>
              </a:rPr>
              <a:t>M</a:t>
            </a:r>
            <a:r>
              <a:rPr lang="en-US" sz="4000" b="1" dirty="0" smtClean="0">
                <a:solidFill>
                  <a:schemeClr val="bg1"/>
                </a:solidFill>
              </a:rPr>
              <a:t>’</a:t>
            </a:r>
            <a:endParaRPr lang="en-US" sz="4000" b="1" dirty="0">
              <a:solidFill>
                <a:schemeClr val="bg1"/>
              </a:solidFill>
            </a:endParaRPr>
          </a:p>
        </p:txBody>
      </p:sp>
      <p:cxnSp>
        <p:nvCxnSpPr>
          <p:cNvPr id="136" name="Straight Arrow Connector 135"/>
          <p:cNvCxnSpPr/>
          <p:nvPr/>
        </p:nvCxnSpPr>
        <p:spPr>
          <a:xfrm rot="5400000">
            <a:off x="5906294" y="22897306"/>
            <a:ext cx="838200" cy="1588"/>
          </a:xfrm>
          <a:prstGeom prst="straightConnector1">
            <a:avLst/>
          </a:prstGeom>
          <a:ln w="1270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477000" y="22555200"/>
            <a:ext cx="1905000" cy="707886"/>
          </a:xfrm>
          <a:prstGeom prst="rect">
            <a:avLst/>
          </a:prstGeom>
          <a:noFill/>
          <a:ln w="127000">
            <a:solidFill>
              <a:schemeClr val="tx1"/>
            </a:solidFill>
          </a:ln>
        </p:spPr>
        <p:txBody>
          <a:bodyPr wrap="square" rtlCol="0">
            <a:spAutoFit/>
          </a:bodyPr>
          <a:lstStyle/>
          <a:p>
            <a:r>
              <a:rPr lang="en-US" sz="4000" b="1" dirty="0" smtClean="0">
                <a:solidFill>
                  <a:srgbClr val="00B0F0"/>
                </a:solidFill>
              </a:rPr>
              <a:t>0.5</a:t>
            </a:r>
            <a:r>
              <a:rPr lang="en-US" sz="4000" b="1" dirty="0">
                <a:solidFill>
                  <a:srgbClr val="00B0F0"/>
                </a:solidFill>
              </a:rPr>
              <a:t> </a:t>
            </a:r>
            <a:r>
              <a:rPr lang="en-US" sz="4000" b="1" dirty="0" err="1" smtClean="0">
                <a:solidFill>
                  <a:srgbClr val="00B0F0"/>
                </a:solidFill>
              </a:rPr>
              <a:t>asec</a:t>
            </a:r>
            <a:endParaRPr lang="en-US" sz="4000" b="1" dirty="0">
              <a:solidFill>
                <a:srgbClr val="00B0F0"/>
              </a:solidFill>
            </a:endParaRPr>
          </a:p>
        </p:txBody>
      </p:sp>
      <p:cxnSp>
        <p:nvCxnSpPr>
          <p:cNvPr id="138" name="Straight Arrow Connector 137"/>
          <p:cNvCxnSpPr/>
          <p:nvPr/>
        </p:nvCxnSpPr>
        <p:spPr>
          <a:xfrm rot="5400000">
            <a:off x="5906294" y="16648906"/>
            <a:ext cx="838200" cy="1588"/>
          </a:xfrm>
          <a:prstGeom prst="straightConnector1">
            <a:avLst/>
          </a:prstGeom>
          <a:ln w="1270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77000" y="16306800"/>
            <a:ext cx="1905000" cy="707886"/>
          </a:xfrm>
          <a:prstGeom prst="rect">
            <a:avLst/>
          </a:prstGeom>
          <a:noFill/>
          <a:ln w="127000">
            <a:solidFill>
              <a:schemeClr val="tx1"/>
            </a:solidFill>
          </a:ln>
        </p:spPr>
        <p:txBody>
          <a:bodyPr wrap="square" rtlCol="0">
            <a:spAutoFit/>
          </a:bodyPr>
          <a:lstStyle/>
          <a:p>
            <a:r>
              <a:rPr lang="en-US" sz="4000" b="1" dirty="0" smtClean="0">
                <a:solidFill>
                  <a:srgbClr val="00B0F0"/>
                </a:solidFill>
              </a:rPr>
              <a:t>0.5</a:t>
            </a:r>
            <a:r>
              <a:rPr lang="en-US" sz="4000" b="1" dirty="0">
                <a:solidFill>
                  <a:srgbClr val="00B0F0"/>
                </a:solidFill>
              </a:rPr>
              <a:t> </a:t>
            </a:r>
            <a:r>
              <a:rPr lang="en-US" sz="4000" b="1" dirty="0" err="1" smtClean="0">
                <a:solidFill>
                  <a:srgbClr val="00B0F0"/>
                </a:solidFill>
              </a:rPr>
              <a:t>asec</a:t>
            </a:r>
            <a:endParaRPr lang="en-US" sz="4000" b="1" dirty="0">
              <a:solidFill>
                <a:srgbClr val="00B0F0"/>
              </a:solidFill>
            </a:endParaRPr>
          </a:p>
        </p:txBody>
      </p:sp>
      <p:sp>
        <p:nvSpPr>
          <p:cNvPr id="140" name="TextBox 139"/>
          <p:cNvSpPr txBox="1"/>
          <p:nvPr/>
        </p:nvSpPr>
        <p:spPr>
          <a:xfrm>
            <a:off x="1676400" y="9220200"/>
            <a:ext cx="14706600" cy="5509200"/>
          </a:xfrm>
          <a:prstGeom prst="rect">
            <a:avLst/>
          </a:prstGeom>
          <a:noFill/>
        </p:spPr>
        <p:txBody>
          <a:bodyPr wrap="square" rtlCol="0">
            <a:spAutoFit/>
          </a:bodyPr>
          <a:lstStyle/>
          <a:p>
            <a:r>
              <a:rPr lang="en-US" sz="3200" dirty="0" smtClean="0">
                <a:solidFill>
                  <a:schemeClr val="bg1"/>
                </a:solidFill>
              </a:rPr>
              <a:t>     Intensive processing is required to obtain good results with ground-based images at the L’ and M’ bands due to the bright sky background and the pattern noise of mid-infrared detectors.  </a:t>
            </a:r>
            <a:r>
              <a:rPr lang="en-US" sz="3200" dirty="0">
                <a:solidFill>
                  <a:schemeClr val="bg1"/>
                </a:solidFill>
              </a:rPr>
              <a:t>W</a:t>
            </a:r>
            <a:r>
              <a:rPr lang="en-US" sz="3200" dirty="0" smtClean="0">
                <a:solidFill>
                  <a:schemeClr val="bg1"/>
                </a:solidFill>
              </a:rPr>
              <a:t>e  remove the background by subtracting from every science image another image taken with the telescope offset a few </a:t>
            </a:r>
            <a:r>
              <a:rPr lang="en-US" sz="3200" dirty="0" err="1" smtClean="0">
                <a:solidFill>
                  <a:schemeClr val="bg1"/>
                </a:solidFill>
              </a:rPr>
              <a:t>asec</a:t>
            </a:r>
            <a:r>
              <a:rPr lang="en-US" sz="3200" dirty="0" smtClean="0">
                <a:solidFill>
                  <a:schemeClr val="bg1"/>
                </a:solidFill>
              </a:rPr>
              <a:t> from the science target.  We remove pattern noise using several specialized processes, including the iterative construction of an optimized flat frame.  </a:t>
            </a:r>
          </a:p>
          <a:p>
            <a:r>
              <a:rPr lang="en-US" sz="3200" dirty="0" smtClean="0">
                <a:solidFill>
                  <a:schemeClr val="bg1"/>
                </a:solidFill>
              </a:rPr>
              <a:t>     </a:t>
            </a:r>
            <a:r>
              <a:rPr lang="en-US" sz="3200" dirty="0">
                <a:solidFill>
                  <a:schemeClr val="bg1"/>
                </a:solidFill>
              </a:rPr>
              <a:t>B</a:t>
            </a:r>
            <a:r>
              <a:rPr lang="en-US" sz="3200" dirty="0" smtClean="0">
                <a:solidFill>
                  <a:schemeClr val="bg1"/>
                </a:solidFill>
              </a:rPr>
              <a:t>ecause the seeing was substandard during our observations, causing even AO-corrected images to vary somewhat in resolution, we use ‘lucky imaging’ in which only the sharpest 25% or 50% of frames are combined to make the final stacks.  The L’ images below were made by stacking 25 - 150 individual 1.6 second exposures, and the M’ images were made by stacking 300 individual 0.9 second exposures.</a:t>
            </a:r>
            <a:endParaRPr lang="en-US" sz="3200" dirty="0">
              <a:solidFill>
                <a:schemeClr val="bg1"/>
              </a:solidFill>
            </a:endParaRPr>
          </a:p>
        </p:txBody>
      </p:sp>
      <p:sp>
        <p:nvSpPr>
          <p:cNvPr id="141" name="TextBox 140"/>
          <p:cNvSpPr txBox="1"/>
          <p:nvPr/>
        </p:nvSpPr>
        <p:spPr>
          <a:xfrm>
            <a:off x="5105400" y="8534400"/>
            <a:ext cx="8610600" cy="830997"/>
          </a:xfrm>
          <a:prstGeom prst="rect">
            <a:avLst/>
          </a:prstGeom>
          <a:noFill/>
        </p:spPr>
        <p:txBody>
          <a:bodyPr wrap="square" rtlCol="0">
            <a:spAutoFit/>
          </a:bodyPr>
          <a:lstStyle/>
          <a:p>
            <a:r>
              <a:rPr lang="en-US" sz="4800" b="1" dirty="0" smtClean="0">
                <a:solidFill>
                  <a:schemeClr val="bg1"/>
                </a:solidFill>
              </a:rPr>
              <a:t>Preliminary image processing</a:t>
            </a:r>
            <a:endParaRPr lang="en-US" sz="4800" b="1" dirty="0">
              <a:solidFill>
                <a:schemeClr val="bg1"/>
              </a:solidFill>
            </a:endParaRPr>
          </a:p>
        </p:txBody>
      </p:sp>
      <p:sp>
        <p:nvSpPr>
          <p:cNvPr id="142" name="TextBox 141"/>
          <p:cNvSpPr txBox="1"/>
          <p:nvPr/>
        </p:nvSpPr>
        <p:spPr>
          <a:xfrm>
            <a:off x="17373600" y="9220200"/>
            <a:ext cx="14706600" cy="5016758"/>
          </a:xfrm>
          <a:prstGeom prst="rect">
            <a:avLst/>
          </a:prstGeom>
          <a:noFill/>
        </p:spPr>
        <p:txBody>
          <a:bodyPr wrap="square" rtlCol="0">
            <a:spAutoFit/>
          </a:bodyPr>
          <a:lstStyle/>
          <a:p>
            <a:r>
              <a:rPr lang="en-US" sz="3200" dirty="0" smtClean="0">
                <a:solidFill>
                  <a:schemeClr val="bg1"/>
                </a:solidFill>
              </a:rPr>
              <a:t>     We perform maximum entropy </a:t>
            </a:r>
            <a:r>
              <a:rPr lang="en-US" sz="3200" dirty="0" err="1" smtClean="0">
                <a:solidFill>
                  <a:schemeClr val="bg1"/>
                </a:solidFill>
              </a:rPr>
              <a:t>deconvolution</a:t>
            </a:r>
            <a:r>
              <a:rPr lang="en-US" sz="3200" dirty="0" smtClean="0">
                <a:solidFill>
                  <a:schemeClr val="bg1"/>
                </a:solidFill>
              </a:rPr>
              <a:t> using a code written by one of us (AH), based on the description in </a:t>
            </a:r>
            <a:r>
              <a:rPr lang="en-US" sz="3200" u="sng" dirty="0" smtClean="0">
                <a:solidFill>
                  <a:schemeClr val="bg1"/>
                </a:solidFill>
              </a:rPr>
              <a:t>Numerical Recipes in C</a:t>
            </a:r>
            <a:r>
              <a:rPr lang="en-US" sz="3200" b="1" dirty="0" smtClean="0">
                <a:solidFill>
                  <a:schemeClr val="bg1"/>
                </a:solidFill>
              </a:rPr>
              <a:t>, by Press et al.  In the maximum entropy method, one minimizes the sum A + </a:t>
            </a:r>
            <a:r>
              <a:rPr lang="el-GR" sz="3200" b="1" dirty="0" smtClean="0">
                <a:solidFill>
                  <a:schemeClr val="bg1"/>
                </a:solidFill>
              </a:rPr>
              <a:t>λ</a:t>
            </a:r>
            <a:r>
              <a:rPr lang="en-US" sz="3200" b="1" dirty="0" smtClean="0">
                <a:solidFill>
                  <a:schemeClr val="bg1"/>
                </a:solidFill>
              </a:rPr>
              <a:t>B, where A is the </a:t>
            </a:r>
            <a:r>
              <a:rPr lang="el-GR" sz="3200" b="1" dirty="0" smtClean="0">
                <a:solidFill>
                  <a:schemeClr val="bg1"/>
                </a:solidFill>
              </a:rPr>
              <a:t>χ</a:t>
            </a:r>
            <a:r>
              <a:rPr lang="en-US" sz="3200" b="1" baseline="30000" dirty="0" smtClean="0">
                <a:solidFill>
                  <a:schemeClr val="bg1"/>
                </a:solidFill>
              </a:rPr>
              <a:t>2</a:t>
            </a:r>
            <a:r>
              <a:rPr lang="en-US" sz="3200" b="1" dirty="0" smtClean="0">
                <a:solidFill>
                  <a:schemeClr val="bg1"/>
                </a:solidFill>
              </a:rPr>
              <a:t> between the data and a convolved model image, and B is the negative entropy of the model image, so </a:t>
            </a:r>
            <a:r>
              <a:rPr lang="en-US" sz="3200" b="1" smtClean="0">
                <a:solidFill>
                  <a:schemeClr val="bg1"/>
                </a:solidFill>
              </a:rPr>
              <a:t>that reducing it </a:t>
            </a:r>
            <a:r>
              <a:rPr lang="en-US" sz="3200" b="1" dirty="0" smtClean="0">
                <a:solidFill>
                  <a:schemeClr val="bg1"/>
                </a:solidFill>
              </a:rPr>
              <a:t>increases the entropy (or `smoothness’) of the image.  The method thus chooses the smoothest model that fits the data, which minimizes artifacts.  The parameter </a:t>
            </a:r>
            <a:r>
              <a:rPr lang="el-GR" sz="3200" b="1" dirty="0" smtClean="0">
                <a:solidFill>
                  <a:schemeClr val="bg1"/>
                </a:solidFill>
              </a:rPr>
              <a:t>λ</a:t>
            </a:r>
            <a:r>
              <a:rPr lang="en-US" sz="3200" b="1" dirty="0" smtClean="0">
                <a:solidFill>
                  <a:schemeClr val="bg1"/>
                </a:solidFill>
              </a:rPr>
              <a:t> </a:t>
            </a:r>
            <a:r>
              <a:rPr lang="en-US" sz="3200" b="1" dirty="0">
                <a:solidFill>
                  <a:schemeClr val="bg1"/>
                </a:solidFill>
              </a:rPr>
              <a:t> </a:t>
            </a:r>
            <a:r>
              <a:rPr lang="en-US" sz="3200" b="1" dirty="0" smtClean="0">
                <a:solidFill>
                  <a:schemeClr val="bg1"/>
                </a:solidFill>
              </a:rPr>
              <a:t>prioritizes B relative to A:  a large </a:t>
            </a:r>
            <a:r>
              <a:rPr lang="el-GR" sz="3200" b="1" dirty="0" smtClean="0">
                <a:solidFill>
                  <a:schemeClr val="bg1"/>
                </a:solidFill>
              </a:rPr>
              <a:t>λ</a:t>
            </a:r>
            <a:r>
              <a:rPr lang="en-US" sz="3200" b="1" dirty="0" smtClean="0">
                <a:solidFill>
                  <a:schemeClr val="bg1"/>
                </a:solidFill>
              </a:rPr>
              <a:t> yields smooth but blurry images; a small one creates sharp images with high-frequency artifacts.  We adjust </a:t>
            </a:r>
            <a:r>
              <a:rPr lang="el-GR" sz="3200" b="1" dirty="0" smtClean="0">
                <a:solidFill>
                  <a:schemeClr val="bg1"/>
                </a:solidFill>
              </a:rPr>
              <a:t>λ</a:t>
            </a:r>
            <a:r>
              <a:rPr lang="en-US" sz="3200" b="1" dirty="0" smtClean="0">
                <a:solidFill>
                  <a:schemeClr val="bg1"/>
                </a:solidFill>
              </a:rPr>
              <a:t> individually for each image, reducing it until artifacts just begin to appear.  Thus we obtain maximally sharp images with minimal artifacts.</a:t>
            </a:r>
            <a:endParaRPr lang="en-US" sz="3200" dirty="0">
              <a:solidFill>
                <a:schemeClr val="bg1"/>
              </a:solidFill>
            </a:endParaRPr>
          </a:p>
        </p:txBody>
      </p:sp>
      <p:sp>
        <p:nvSpPr>
          <p:cNvPr id="143" name="TextBox 142"/>
          <p:cNvSpPr txBox="1"/>
          <p:nvPr/>
        </p:nvSpPr>
        <p:spPr>
          <a:xfrm>
            <a:off x="23012400" y="8458200"/>
            <a:ext cx="4191000" cy="830997"/>
          </a:xfrm>
          <a:prstGeom prst="rect">
            <a:avLst/>
          </a:prstGeom>
          <a:noFill/>
        </p:spPr>
        <p:txBody>
          <a:bodyPr wrap="square" rtlCol="0">
            <a:spAutoFit/>
          </a:bodyPr>
          <a:lstStyle/>
          <a:p>
            <a:r>
              <a:rPr lang="en-US" sz="4800" b="1" dirty="0" err="1" smtClean="0">
                <a:solidFill>
                  <a:schemeClr val="bg1"/>
                </a:solidFill>
              </a:rPr>
              <a:t>Deconvolution</a:t>
            </a:r>
            <a:endParaRPr lang="en-US" sz="4800" b="1" dirty="0">
              <a:solidFill>
                <a:schemeClr val="bg1"/>
              </a:solidFill>
            </a:endParaRPr>
          </a:p>
        </p:txBody>
      </p:sp>
      <p:sp>
        <p:nvSpPr>
          <p:cNvPr id="144" name="TextBox 143"/>
          <p:cNvSpPr txBox="1"/>
          <p:nvPr/>
        </p:nvSpPr>
        <p:spPr>
          <a:xfrm>
            <a:off x="457200" y="27813000"/>
            <a:ext cx="11734800" cy="4524315"/>
          </a:xfrm>
          <a:prstGeom prst="rect">
            <a:avLst/>
          </a:prstGeom>
          <a:noFill/>
        </p:spPr>
        <p:txBody>
          <a:bodyPr wrap="square" rtlCol="0">
            <a:spAutoFit/>
          </a:bodyPr>
          <a:lstStyle/>
          <a:p>
            <a:r>
              <a:rPr lang="en-US" sz="3200" dirty="0" smtClean="0">
                <a:solidFill>
                  <a:schemeClr val="bg1"/>
                </a:solidFill>
              </a:rPr>
              <a:t>     Celestial north is up in these images, and at the  1.26 AU distance of </a:t>
            </a:r>
            <a:r>
              <a:rPr lang="en-US" sz="3200" dirty="0" err="1" smtClean="0">
                <a:solidFill>
                  <a:schemeClr val="bg1"/>
                </a:solidFill>
              </a:rPr>
              <a:t>Vesta</a:t>
            </a:r>
            <a:r>
              <a:rPr lang="en-US" sz="3200" dirty="0" smtClean="0">
                <a:solidFill>
                  <a:schemeClr val="bg1"/>
                </a:solidFill>
              </a:rPr>
              <a:t> during our observations the 0.5 </a:t>
            </a:r>
            <a:r>
              <a:rPr lang="en-US" sz="3200" dirty="0" err="1" smtClean="0">
                <a:solidFill>
                  <a:schemeClr val="bg1"/>
                </a:solidFill>
              </a:rPr>
              <a:t>arcsecond</a:t>
            </a:r>
            <a:r>
              <a:rPr lang="en-US" sz="3200" dirty="0" smtClean="0">
                <a:solidFill>
                  <a:schemeClr val="bg1"/>
                </a:solidFill>
              </a:rPr>
              <a:t> scale bar corresponds to 460 km.  Our </a:t>
            </a:r>
            <a:r>
              <a:rPr lang="en-US" sz="3200" dirty="0" err="1" smtClean="0">
                <a:solidFill>
                  <a:schemeClr val="bg1"/>
                </a:solidFill>
              </a:rPr>
              <a:t>deconvolved</a:t>
            </a:r>
            <a:r>
              <a:rPr lang="en-US" sz="3200" dirty="0" smtClean="0">
                <a:solidFill>
                  <a:schemeClr val="bg1"/>
                </a:solidFill>
              </a:rPr>
              <a:t> images clearly show the known south  polar mountain, as well as changes in shape as </a:t>
            </a:r>
            <a:r>
              <a:rPr lang="en-US" sz="3200" dirty="0" err="1" smtClean="0">
                <a:solidFill>
                  <a:schemeClr val="bg1"/>
                </a:solidFill>
              </a:rPr>
              <a:t>Vesta</a:t>
            </a:r>
            <a:r>
              <a:rPr lang="en-US" sz="3200" dirty="0" smtClean="0">
                <a:solidFill>
                  <a:schemeClr val="bg1"/>
                </a:solidFill>
              </a:rPr>
              <a:t> rotates .  There is a slight tendency of the center of each image to be bright, surrounded by a darker annulus, which is an artifact of the </a:t>
            </a:r>
            <a:r>
              <a:rPr lang="en-US" sz="3200" dirty="0" err="1" smtClean="0">
                <a:solidFill>
                  <a:schemeClr val="bg1"/>
                </a:solidFill>
              </a:rPr>
              <a:t>deconvolution</a:t>
            </a:r>
            <a:r>
              <a:rPr lang="en-US" sz="3200" dirty="0" smtClean="0">
                <a:solidFill>
                  <a:schemeClr val="bg1"/>
                </a:solidFill>
              </a:rPr>
              <a:t>.  However, the images consistently show the eastern limb  to be brighter, which effect is certainly real, and is due to the  solar illumination angle.  The far western limb is in shadow.</a:t>
            </a:r>
            <a:endParaRPr lang="en-US" sz="3200" dirty="0">
              <a:solidFill>
                <a:schemeClr val="bg1"/>
              </a:solidFill>
            </a:endParaRPr>
          </a:p>
        </p:txBody>
      </p:sp>
      <p:sp>
        <p:nvSpPr>
          <p:cNvPr id="145" name="TextBox 144"/>
          <p:cNvSpPr txBox="1"/>
          <p:nvPr/>
        </p:nvSpPr>
        <p:spPr>
          <a:xfrm>
            <a:off x="4038600" y="26974800"/>
            <a:ext cx="4191000" cy="830997"/>
          </a:xfrm>
          <a:prstGeom prst="rect">
            <a:avLst/>
          </a:prstGeom>
          <a:noFill/>
        </p:spPr>
        <p:txBody>
          <a:bodyPr wrap="square" rtlCol="0">
            <a:spAutoFit/>
          </a:bodyPr>
          <a:lstStyle/>
          <a:p>
            <a:r>
              <a:rPr lang="en-US" sz="4800" b="1" dirty="0" smtClean="0">
                <a:solidFill>
                  <a:schemeClr val="bg1"/>
                </a:solidFill>
              </a:rPr>
              <a:t>Image Results</a:t>
            </a:r>
            <a:endParaRPr lang="en-US" sz="4800" b="1" dirty="0">
              <a:solidFill>
                <a:schemeClr val="bg1"/>
              </a:solidFill>
            </a:endParaRPr>
          </a:p>
        </p:txBody>
      </p:sp>
      <p:graphicFrame>
        <p:nvGraphicFramePr>
          <p:cNvPr id="154" name="Chart 153"/>
          <p:cNvGraphicFramePr>
            <a:graphicFrameLocks noGrp="1"/>
          </p:cNvGraphicFramePr>
          <p:nvPr/>
        </p:nvGraphicFramePr>
        <p:xfrm>
          <a:off x="24079200" y="26670000"/>
          <a:ext cx="8229600" cy="6248400"/>
        </p:xfrm>
        <a:graphic>
          <a:graphicData uri="http://schemas.openxmlformats.org/drawingml/2006/chart">
            <c:chart xmlns:c="http://schemas.openxmlformats.org/drawingml/2006/chart" xmlns:r="http://schemas.openxmlformats.org/officeDocument/2006/relationships" r:id="rId8"/>
          </a:graphicData>
        </a:graphic>
      </p:graphicFrame>
      <p:sp>
        <p:nvSpPr>
          <p:cNvPr id="155" name="TextBox 154"/>
          <p:cNvSpPr txBox="1"/>
          <p:nvPr/>
        </p:nvSpPr>
        <p:spPr>
          <a:xfrm>
            <a:off x="12649200" y="28041600"/>
            <a:ext cx="11430000" cy="4524315"/>
          </a:xfrm>
          <a:prstGeom prst="rect">
            <a:avLst/>
          </a:prstGeom>
          <a:noFill/>
        </p:spPr>
        <p:txBody>
          <a:bodyPr wrap="square" rtlCol="0">
            <a:spAutoFit/>
          </a:bodyPr>
          <a:lstStyle/>
          <a:p>
            <a:r>
              <a:rPr lang="en-US" sz="3200" dirty="0" smtClean="0">
                <a:solidFill>
                  <a:schemeClr val="bg1"/>
                </a:solidFill>
              </a:rPr>
              <a:t>     At right we show normalized photometry of </a:t>
            </a:r>
            <a:r>
              <a:rPr lang="en-US" sz="3200" dirty="0" err="1" smtClean="0">
                <a:solidFill>
                  <a:schemeClr val="bg1"/>
                </a:solidFill>
              </a:rPr>
              <a:t>Vesta</a:t>
            </a:r>
            <a:r>
              <a:rPr lang="en-US" sz="3200" dirty="0" smtClean="0">
                <a:solidFill>
                  <a:schemeClr val="bg1"/>
                </a:solidFill>
              </a:rPr>
              <a:t> from April 30 (May 1 was plagued by patchy clouds, so that imaging was possible but accurate photometry was not).   The L’ photometry is broadly consistent with  results at visible wavelengths, which show that the  eastern hemisphere (longitude 180-360) is brighter than the west (Hendrix et al. 2003, </a:t>
            </a:r>
            <a:r>
              <a:rPr lang="en-US" sz="3200" dirty="0" err="1" smtClean="0">
                <a:solidFill>
                  <a:schemeClr val="bg1"/>
                </a:solidFill>
              </a:rPr>
              <a:t>Icarus</a:t>
            </a:r>
            <a:r>
              <a:rPr lang="en-US" sz="3200" dirty="0" smtClean="0">
                <a:solidFill>
                  <a:schemeClr val="bg1"/>
                </a:solidFill>
              </a:rPr>
              <a:t> 162:1).  The M’ photometry, here offset by -0.1 for clarity, looks surprisingly different.  It is in fact consistent with constant brightness, the slight curvature seen here being probably due to  a faulty </a:t>
            </a:r>
            <a:r>
              <a:rPr lang="en-US" sz="3200" dirty="0" err="1" smtClean="0">
                <a:solidFill>
                  <a:schemeClr val="bg1"/>
                </a:solidFill>
              </a:rPr>
              <a:t>airmass</a:t>
            </a:r>
            <a:r>
              <a:rPr lang="en-US" sz="3200" dirty="0" smtClean="0">
                <a:solidFill>
                  <a:schemeClr val="bg1"/>
                </a:solidFill>
              </a:rPr>
              <a:t> correction.</a:t>
            </a:r>
            <a:endParaRPr lang="en-US" sz="3200" dirty="0">
              <a:solidFill>
                <a:schemeClr val="bg1"/>
              </a:solidFill>
            </a:endParaRPr>
          </a:p>
        </p:txBody>
      </p:sp>
      <p:sp>
        <p:nvSpPr>
          <p:cNvPr id="156" name="TextBox 155"/>
          <p:cNvSpPr txBox="1"/>
          <p:nvPr/>
        </p:nvSpPr>
        <p:spPr>
          <a:xfrm>
            <a:off x="16840200" y="27355800"/>
            <a:ext cx="4508500" cy="850230"/>
          </a:xfrm>
          <a:prstGeom prst="rect">
            <a:avLst/>
          </a:prstGeom>
          <a:noFill/>
        </p:spPr>
        <p:txBody>
          <a:bodyPr wrap="square" rtlCol="0">
            <a:spAutoFit/>
          </a:bodyPr>
          <a:lstStyle/>
          <a:p>
            <a:r>
              <a:rPr lang="en-US" sz="4800" b="1" dirty="0" smtClean="0">
                <a:solidFill>
                  <a:schemeClr val="bg1"/>
                </a:solidFill>
              </a:rPr>
              <a:t>Photometry</a:t>
            </a:r>
            <a:endParaRPr lang="en-US" sz="48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824</Words>
  <Application>Microsoft Office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Cecilie</dc:creator>
  <cp:lastModifiedBy>Cecilie</cp:lastModifiedBy>
  <cp:revision>37</cp:revision>
  <dcterms:created xsi:type="dcterms:W3CDTF">2008-07-12T14:43:07Z</dcterms:created>
  <dcterms:modified xsi:type="dcterms:W3CDTF">2009-07-28T19:30:32Z</dcterms:modified>
</cp:coreProperties>
</file>